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tags/tag17.xml" ContentType="application/vnd.openxmlformats-officedocument.presentationml.tags+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tags/tag19.xml" ContentType="application/vnd.openxmlformats-officedocument.presentationml.tags+xml"/>
  <Override PartName="/ppt/notesSlides/notesSlide38.xml" ContentType="application/vnd.openxmlformats-officedocument.presentationml.notesSlide+xml"/>
  <Override PartName="/ppt/tags/tag20.xml" ContentType="application/vnd.openxmlformats-officedocument.presentationml.tags+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41.xml" ContentType="application/vnd.openxmlformats-officedocument.presentationml.notesSlide+xml"/>
  <Override PartName="/ppt/tags/tag23.xml" ContentType="application/vnd.openxmlformats-officedocument.presentationml.tags+xml"/>
  <Override PartName="/ppt/notesSlides/notesSlide42.xml" ContentType="application/vnd.openxmlformats-officedocument.presentationml.notesSlide+xml"/>
  <Override PartName="/ppt/tags/tag24.xml" ContentType="application/vnd.openxmlformats-officedocument.presentationml.tags+xml"/>
  <Override PartName="/ppt/notesSlides/notesSlide43.xml" ContentType="application/vnd.openxmlformats-officedocument.presentationml.notesSlide+xml"/>
  <Override PartName="/ppt/tags/tag25.xml" ContentType="application/vnd.openxmlformats-officedocument.presentationml.tags+xml"/>
  <Override PartName="/ppt/notesSlides/notesSlide44.xml" ContentType="application/vnd.openxmlformats-officedocument.presentationml.notesSlide+xml"/>
  <Override PartName="/ppt/tags/tag26.xml" ContentType="application/vnd.openxmlformats-officedocument.presentationml.tags+xml"/>
  <Override PartName="/ppt/notesSlides/notesSlide45.xml" ContentType="application/vnd.openxmlformats-officedocument.presentationml.notesSlide+xml"/>
  <Override PartName="/ppt/tags/tag27.xml" ContentType="application/vnd.openxmlformats-officedocument.presentationml.tags+xml"/>
  <Override PartName="/ppt/notesSlides/notesSlide46.xml" ContentType="application/vnd.openxmlformats-officedocument.presentationml.notesSlide+xml"/>
  <Override PartName="/ppt/tags/tag28.xml" ContentType="application/vnd.openxmlformats-officedocument.presentationml.tags+xml"/>
  <Override PartName="/ppt/notesSlides/notesSlide47.xml" ContentType="application/vnd.openxmlformats-officedocument.presentationml.notesSlide+xml"/>
  <Override PartName="/ppt/tags/tag29.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 id="2147483973" r:id="rId2"/>
  </p:sldMasterIdLst>
  <p:notesMasterIdLst>
    <p:notesMasterId r:id="rId53"/>
  </p:notesMasterIdLst>
  <p:sldIdLst>
    <p:sldId id="287" r:id="rId3"/>
    <p:sldId id="523" r:id="rId4"/>
    <p:sldId id="420" r:id="rId5"/>
    <p:sldId id="539" r:id="rId6"/>
    <p:sldId id="541" r:id="rId7"/>
    <p:sldId id="425" r:id="rId8"/>
    <p:sldId id="426" r:id="rId9"/>
    <p:sldId id="378" r:id="rId10"/>
    <p:sldId id="525" r:id="rId11"/>
    <p:sldId id="406" r:id="rId12"/>
    <p:sldId id="424" r:id="rId13"/>
    <p:sldId id="432" r:id="rId14"/>
    <p:sldId id="537" r:id="rId15"/>
    <p:sldId id="258" r:id="rId16"/>
    <p:sldId id="381" r:id="rId17"/>
    <p:sldId id="382" r:id="rId18"/>
    <p:sldId id="384" r:id="rId19"/>
    <p:sldId id="400" r:id="rId20"/>
    <p:sldId id="386" r:id="rId21"/>
    <p:sldId id="257" r:id="rId22"/>
    <p:sldId id="469" r:id="rId23"/>
    <p:sldId id="434" r:id="rId24"/>
    <p:sldId id="331" r:id="rId25"/>
    <p:sldId id="328" r:id="rId26"/>
    <p:sldId id="546" r:id="rId27"/>
    <p:sldId id="354" r:id="rId28"/>
    <p:sldId id="380" r:id="rId29"/>
    <p:sldId id="284" r:id="rId30"/>
    <p:sldId id="344" r:id="rId31"/>
    <p:sldId id="285" r:id="rId32"/>
    <p:sldId id="403" r:id="rId33"/>
    <p:sldId id="573" r:id="rId34"/>
    <p:sldId id="574" r:id="rId35"/>
    <p:sldId id="575" r:id="rId36"/>
    <p:sldId id="578" r:id="rId37"/>
    <p:sldId id="470" r:id="rId38"/>
    <p:sldId id="576" r:id="rId39"/>
    <p:sldId id="473" r:id="rId40"/>
    <p:sldId id="577" r:id="rId41"/>
    <p:sldId id="579" r:id="rId42"/>
    <p:sldId id="580" r:id="rId43"/>
    <p:sldId id="582" r:id="rId44"/>
    <p:sldId id="585" r:id="rId45"/>
    <p:sldId id="583" r:id="rId46"/>
    <p:sldId id="586" r:id="rId47"/>
    <p:sldId id="581" r:id="rId48"/>
    <p:sldId id="533" r:id="rId49"/>
    <p:sldId id="534" r:id="rId50"/>
    <p:sldId id="535" r:id="rId51"/>
    <p:sldId id="488" r:id="rId5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8" autoAdjust="0"/>
    <p:restoredTop sz="86353" autoAdjust="0"/>
  </p:normalViewPr>
  <p:slideViewPr>
    <p:cSldViewPr snapToGrid="0" snapToObjects="1">
      <p:cViewPr>
        <p:scale>
          <a:sx n="72" d="100"/>
          <a:sy n="72" d="100"/>
        </p:scale>
        <p:origin x="-336" y="-72"/>
      </p:cViewPr>
      <p:guideLst>
        <p:guide orient="horz" pos="2160"/>
        <p:guide pos="2880"/>
      </p:guideLst>
    </p:cSldViewPr>
  </p:slideViewPr>
  <p:outlineViewPr>
    <p:cViewPr>
      <p:scale>
        <a:sx n="33" d="100"/>
        <a:sy n="33" d="100"/>
      </p:scale>
      <p:origin x="16" y="179904"/>
    </p:cViewPr>
  </p:outlineViewPr>
  <p:notesTextViewPr>
    <p:cViewPr>
      <p:scale>
        <a:sx n="100" d="100"/>
        <a:sy n="100" d="100"/>
      </p:scale>
      <p:origin x="0" y="0"/>
    </p:cViewPr>
  </p:notesTextViewPr>
  <p:sorterViewPr>
    <p:cViewPr>
      <p:scale>
        <a:sx n="29" d="100"/>
        <a:sy n="2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DC6EB-0BBE-834A-80E3-7EF226F7EC86}" type="datetimeFigureOut">
              <a:rPr lang="it-IT" smtClean="0"/>
              <a:t>27/01/2017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487BC-72EC-854D-AE39-1965D66363D3}" type="slidenum">
              <a:rPr lang="it-IT" smtClean="0"/>
              <a:t>‹N›</a:t>
            </a:fld>
            <a:endParaRPr lang="it-IT"/>
          </a:p>
        </p:txBody>
      </p:sp>
    </p:spTree>
    <p:extLst>
      <p:ext uri="{BB962C8B-B14F-4D97-AF65-F5344CB8AC3E}">
        <p14:creationId xmlns:p14="http://schemas.microsoft.com/office/powerpoint/2010/main" val="2214119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a:ln/>
        </p:spPr>
      </p:sp>
      <p:sp>
        <p:nvSpPr>
          <p:cNvPr id="3481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481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A7C356-40C2-2049-9B1B-7F4B1BCFDEE7}" type="slidenum">
              <a:rPr lang="it-IT" sz="1200"/>
              <a:pPr eaLnBrk="1" hangingPunct="1"/>
              <a:t>12</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a:ln/>
        </p:spPr>
      </p:sp>
      <p:sp>
        <p:nvSpPr>
          <p:cNvPr id="38914"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8915"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0CA4C5-9737-2A4B-BFF2-6790359EC75A}" type="slidenum">
              <a:rPr lang="it-IT" sz="1200"/>
              <a:pPr eaLnBrk="1" hangingPunct="1"/>
              <a:t>13</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a:ln/>
        </p:spPr>
      </p:sp>
      <p:sp>
        <p:nvSpPr>
          <p:cNvPr id="2048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20483"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1BFCA-E727-7E4B-8166-5A9125A94EDE}" type="slidenum">
              <a:rPr lang="it-IT" sz="1200"/>
              <a:pPr eaLnBrk="1" hangingPunct="1"/>
              <a:t>14</a:t>
            </a:fld>
            <a:endParaRPr lang="it-IT"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a:ln/>
        </p:spPr>
      </p:sp>
      <p:sp>
        <p:nvSpPr>
          <p:cNvPr id="2662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2662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2CE8B-98A2-5149-90B3-6E59E3B0D0DA}" type="slidenum">
              <a:rPr lang="it-IT" sz="1200"/>
              <a:pPr eaLnBrk="1" hangingPunct="1"/>
              <a:t>15</a:t>
            </a:fld>
            <a:endParaRPr lang="it-IT"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a:ln/>
        </p:spPr>
      </p:sp>
      <p:sp>
        <p:nvSpPr>
          <p:cNvPr id="2662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2662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2CE8B-98A2-5149-90B3-6E59E3B0D0DA}" type="slidenum">
              <a:rPr lang="it-IT" sz="1200"/>
              <a:pPr eaLnBrk="1" hangingPunct="1"/>
              <a:t>16</a:t>
            </a:fld>
            <a:endParaRPr lang="it-IT"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a:ln/>
        </p:spPr>
      </p:sp>
      <p:sp>
        <p:nvSpPr>
          <p:cNvPr id="2662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2662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2CE8B-98A2-5149-90B3-6E59E3B0D0DA}" type="slidenum">
              <a:rPr lang="it-IT" sz="1200"/>
              <a:pPr eaLnBrk="1" hangingPunct="1"/>
              <a:t>17</a:t>
            </a:fld>
            <a:endParaRPr lang="it-IT"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a:ln/>
        </p:spPr>
      </p:sp>
      <p:sp>
        <p:nvSpPr>
          <p:cNvPr id="2662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2662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2CE8B-98A2-5149-90B3-6E59E3B0D0DA}" type="slidenum">
              <a:rPr lang="it-IT" sz="1200"/>
              <a:pPr eaLnBrk="1" hangingPunct="1"/>
              <a:t>18</a:t>
            </a:fld>
            <a:endParaRPr lang="it-IT"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a:ln/>
        </p:spPr>
      </p:sp>
      <p:sp>
        <p:nvSpPr>
          <p:cNvPr id="2662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2662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2CE8B-98A2-5149-90B3-6E59E3B0D0DA}" type="slidenum">
              <a:rPr lang="it-IT" sz="1200"/>
              <a:pPr eaLnBrk="1" hangingPunct="1"/>
              <a:t>19</a:t>
            </a:fld>
            <a:endParaRPr lang="it-IT"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p:cNvSpPr>
          <p:nvPr>
            <p:ph type="sldImg"/>
          </p:nvPr>
        </p:nvSpPr>
        <p:spPr>
          <a:ln/>
        </p:spPr>
      </p:sp>
      <p:sp>
        <p:nvSpPr>
          <p:cNvPr id="18434"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18435"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A8B051-E8BC-0A45-AEA9-410580792086}" type="slidenum">
              <a:rPr lang="it-IT" sz="1200"/>
              <a:pPr eaLnBrk="1" hangingPunct="1"/>
              <a:t>20</a:t>
            </a:fld>
            <a:endParaRPr lang="it-IT"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noTextEdit="1"/>
          </p:cNvSpPr>
          <p:nvPr>
            <p:ph type="sldImg"/>
          </p:nvPr>
        </p:nvSpPr>
        <p:spPr>
          <a:ln/>
        </p:spPr>
      </p:sp>
      <p:sp>
        <p:nvSpPr>
          <p:cNvPr id="22530"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
        <p:nvSpPr>
          <p:cNvPr id="22531"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69B691-4BF0-684D-9A17-ED9DD3C685FF}" type="slidenum">
              <a:rPr lang="it-IT" sz="1200">
                <a:latin typeface="Calibri" charset="0"/>
              </a:rPr>
              <a:pPr eaLnBrk="1" hangingPunct="1"/>
              <a:t>21</a:t>
            </a:fld>
            <a:endParaRPr lang="it-IT"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p:cNvSpPr>
          <p:nvPr>
            <p:ph type="sldImg"/>
          </p:nvPr>
        </p:nvSpPr>
        <p:spPr>
          <a:ln/>
        </p:spPr>
      </p:sp>
      <p:sp>
        <p:nvSpPr>
          <p:cNvPr id="32770"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2771"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53D91E-3DCB-A046-AE82-59AF119E96FF}" type="slidenum">
              <a:rPr lang="it-IT" sz="1200"/>
              <a:pPr eaLnBrk="1" hangingPunct="1"/>
              <a:t>3</a:t>
            </a:fld>
            <a:endParaRPr lang="it-IT"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immagine diapositiva 1"/>
          <p:cNvSpPr>
            <a:spLocks noGrp="1" noRot="1" noChangeAspect="1" noTextEdit="1"/>
          </p:cNvSpPr>
          <p:nvPr>
            <p:ph type="sldImg"/>
          </p:nvPr>
        </p:nvSpPr>
        <p:spPr>
          <a:ln/>
        </p:spPr>
      </p:sp>
      <p:sp>
        <p:nvSpPr>
          <p:cNvPr id="22530"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
        <p:nvSpPr>
          <p:cNvPr id="22531"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69B691-4BF0-684D-9A17-ED9DD3C685FF}" type="slidenum">
              <a:rPr lang="it-IT" sz="1200">
                <a:latin typeface="Calibri" charset="0"/>
              </a:rPr>
              <a:pPr eaLnBrk="1" hangingPunct="1"/>
              <a:t>22</a:t>
            </a:fld>
            <a:endParaRPr lang="it-IT"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egnaposto immagine diapositiva 1"/>
          <p:cNvSpPr>
            <a:spLocks noGrp="1" noRot="1" noChangeAspect="1" noTextEdit="1"/>
          </p:cNvSpPr>
          <p:nvPr>
            <p:ph type="sldImg"/>
          </p:nvPr>
        </p:nvSpPr>
        <p:spPr>
          <a:ln/>
        </p:spPr>
      </p:sp>
      <p:sp>
        <p:nvSpPr>
          <p:cNvPr id="3072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
        <p:nvSpPr>
          <p:cNvPr id="30723"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437A1F-6608-3E44-92A6-C2E31CE92CE9}" type="slidenum">
              <a:rPr lang="it-IT" sz="1200">
                <a:latin typeface="Calibri" charset="0"/>
              </a:rPr>
              <a:pPr eaLnBrk="1" hangingPunct="1"/>
              <a:t>23</a:t>
            </a:fld>
            <a:endParaRPr lang="it-IT"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noTextEdit="1"/>
          </p:cNvSpPr>
          <p:nvPr>
            <p:ph type="sldImg"/>
          </p:nvPr>
        </p:nvSpPr>
        <p:spPr>
          <a:ln/>
        </p:spPr>
      </p:sp>
      <p:sp>
        <p:nvSpPr>
          <p:cNvPr id="2457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
        <p:nvSpPr>
          <p:cNvPr id="2457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2216C6-94E7-B047-B9E6-CD881C53B30E}" type="slidenum">
              <a:rPr lang="it-IT" sz="1200">
                <a:latin typeface="Calibri" charset="0"/>
              </a:rPr>
              <a:pPr eaLnBrk="1" hangingPunct="1"/>
              <a:t>24</a:t>
            </a:fld>
            <a:endParaRPr lang="it-IT"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noTextEdit="1"/>
          </p:cNvSpPr>
          <p:nvPr>
            <p:ph type="sldImg"/>
          </p:nvPr>
        </p:nvSpPr>
        <p:spPr>
          <a:ln/>
        </p:spPr>
      </p:sp>
      <p:sp>
        <p:nvSpPr>
          <p:cNvPr id="2457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
        <p:nvSpPr>
          <p:cNvPr id="2457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2216C6-94E7-B047-B9E6-CD881C53B30E}" type="slidenum">
              <a:rPr lang="it-IT" sz="1200">
                <a:latin typeface="Calibri" charset="0"/>
              </a:rPr>
              <a:pPr eaLnBrk="1" hangingPunct="1"/>
              <a:t>25</a:t>
            </a:fld>
            <a:endParaRPr lang="it-IT"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egnaposto immagine diapositiva 1"/>
          <p:cNvSpPr>
            <a:spLocks noGrp="1" noRot="1" noChangeAspect="1"/>
          </p:cNvSpPr>
          <p:nvPr>
            <p:ph type="sldImg"/>
          </p:nvPr>
        </p:nvSpPr>
        <p:spPr>
          <a:ln/>
        </p:spPr>
      </p:sp>
      <p:sp>
        <p:nvSpPr>
          <p:cNvPr id="43010"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43011"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5B205-C34F-7E4F-A2B4-97838225C911}" type="slidenum">
              <a:rPr lang="it-IT" sz="1200"/>
              <a:pPr eaLnBrk="1" hangingPunct="1"/>
              <a:t>26</a:t>
            </a:fld>
            <a:endParaRPr lang="it-IT"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p:cNvSpPr>
          <p:nvPr>
            <p:ph type="sldImg"/>
          </p:nvPr>
        </p:nvSpPr>
        <p:spPr>
          <a:ln/>
        </p:spPr>
      </p:sp>
      <p:sp>
        <p:nvSpPr>
          <p:cNvPr id="73730"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73731"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543E23-2E0E-4B42-83B8-C62B4ABD30A9}" type="slidenum">
              <a:rPr lang="it-IT" sz="1200"/>
              <a:pPr eaLnBrk="1" hangingPunct="1"/>
              <a:t>27</a:t>
            </a:fld>
            <a:endParaRPr lang="it-IT"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egnaposto immagine diapositiva 1"/>
          <p:cNvSpPr>
            <a:spLocks noGrp="1" noRot="1" noChangeAspect="1"/>
          </p:cNvSpPr>
          <p:nvPr>
            <p:ph type="sldImg"/>
          </p:nvPr>
        </p:nvSpPr>
        <p:spPr>
          <a:ln/>
        </p:spPr>
      </p:sp>
      <p:sp>
        <p:nvSpPr>
          <p:cNvPr id="73730"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73731"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543E23-2E0E-4B42-83B8-C62B4ABD30A9}" type="slidenum">
              <a:rPr lang="it-IT" sz="1200"/>
              <a:pPr eaLnBrk="1" hangingPunct="1"/>
              <a:t>28</a:t>
            </a:fld>
            <a:endParaRPr lang="it-IT"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egnaposto immagine diapositiva 1"/>
          <p:cNvSpPr>
            <a:spLocks noGrp="1" noRot="1" noChangeAspect="1"/>
          </p:cNvSpPr>
          <p:nvPr>
            <p:ph type="sldImg"/>
          </p:nvPr>
        </p:nvSpPr>
        <p:spPr>
          <a:ln/>
        </p:spPr>
      </p:sp>
      <p:sp>
        <p:nvSpPr>
          <p:cNvPr id="7168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71683"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0EAB98-9FDF-5D47-A8E1-51A0085282E8}" type="slidenum">
              <a:rPr lang="it-IT" sz="1200"/>
              <a:pPr eaLnBrk="1" hangingPunct="1"/>
              <a:t>29</a:t>
            </a:fld>
            <a:endParaRPr lang="it-IT"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egnaposto immagine diapositiva 1"/>
          <p:cNvSpPr>
            <a:spLocks noGrp="1" noRot="1" noChangeAspect="1"/>
          </p:cNvSpPr>
          <p:nvPr>
            <p:ph type="sldImg"/>
          </p:nvPr>
        </p:nvSpPr>
        <p:spPr>
          <a:ln/>
        </p:spPr>
      </p:sp>
      <p:sp>
        <p:nvSpPr>
          <p:cNvPr id="7577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7577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FD0709-3267-8E42-99BA-9C866571FF22}" type="slidenum">
              <a:rPr lang="it-IT" sz="1200"/>
              <a:pPr eaLnBrk="1" hangingPunct="1"/>
              <a:t>30</a:t>
            </a:fld>
            <a:endParaRPr lang="it-IT"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31</a:t>
            </a:fld>
            <a:endParaRPr lang="it-IT">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a:ln/>
        </p:spPr>
      </p:sp>
      <p:sp>
        <p:nvSpPr>
          <p:cNvPr id="38914"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8915"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0CA4C5-9737-2A4B-BFF2-6790359EC75A}" type="slidenum">
              <a:rPr lang="it-IT" sz="1200"/>
              <a:pPr eaLnBrk="1" hangingPunct="1"/>
              <a:t>5</a:t>
            </a:fld>
            <a:endParaRPr lang="it-IT"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32</a:t>
            </a:fld>
            <a:endParaRPr lang="it-IT">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33</a:t>
            </a:fld>
            <a:endParaRPr lang="it-IT">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34</a:t>
            </a:fld>
            <a:endParaRPr lang="it-IT">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35</a:t>
            </a:fld>
            <a:endParaRPr lang="it-IT">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36</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37</a:t>
            </a:fld>
            <a:endParaRPr lang="it-IT">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38</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39</a:t>
            </a:fld>
            <a:endParaRPr lang="it-IT">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40</a:t>
            </a:fld>
            <a:endParaRPr lang="it-IT">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41</a:t>
            </a:fld>
            <a:endParaRPr lang="it-IT">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6</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42</a:t>
            </a:fld>
            <a:endParaRPr lang="it-IT">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43</a:t>
            </a:fld>
            <a:endParaRPr lang="it-IT">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44</a:t>
            </a:fld>
            <a:endParaRPr lang="it-IT">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45</a:t>
            </a:fld>
            <a:endParaRPr lang="it-IT">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dirty="0">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solidFill>
                  <a:prstClr val="black"/>
                </a:solidFill>
              </a:rPr>
              <a:pPr/>
              <a:t>46</a:t>
            </a:fld>
            <a:endParaRPr lang="it-IT">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47</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48</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49</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50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a:ln/>
        </p:spPr>
      </p:sp>
      <p:sp>
        <p:nvSpPr>
          <p:cNvPr id="3481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481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A7C356-40C2-2049-9B1B-7F4B1BCFDEE7}" type="slidenum">
              <a:rPr lang="it-IT" sz="1200"/>
              <a:pPr eaLnBrk="1" hangingPunct="1"/>
              <a:t>7</a:t>
            </a:fld>
            <a:endParaRPr 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a:ln/>
        </p:spPr>
      </p:sp>
      <p:sp>
        <p:nvSpPr>
          <p:cNvPr id="2662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2662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2CE8B-98A2-5149-90B3-6E59E3B0D0DA}" type="slidenum">
              <a:rPr lang="it-IT" sz="1200"/>
              <a:pPr eaLnBrk="1" hangingPunct="1"/>
              <a:t>8</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p:cNvSpPr>
          <p:nvPr>
            <p:ph type="sldImg"/>
          </p:nvPr>
        </p:nvSpPr>
        <p:spPr>
          <a:ln/>
        </p:spPr>
      </p:sp>
      <p:sp>
        <p:nvSpPr>
          <p:cNvPr id="26626"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26627"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52CE8B-98A2-5149-90B3-6E59E3B0D0DA}" type="slidenum">
              <a:rPr lang="it-IT" sz="1200"/>
              <a:pPr eaLnBrk="1" hangingPunct="1"/>
              <a:t>9</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a:ln/>
        </p:spPr>
      </p:sp>
      <p:sp>
        <p:nvSpPr>
          <p:cNvPr id="30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072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0DE37AA-275B-9C4A-B1E3-A80F104421AF}" type="slidenum">
              <a:rPr lang="it-IT"/>
              <a:pPr/>
              <a:t>10</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egnaposto immagine diapositiva 1"/>
          <p:cNvSpPr>
            <a:spLocks noGrp="1" noRot="1" noChangeAspect="1"/>
          </p:cNvSpPr>
          <p:nvPr>
            <p:ph type="sldImg"/>
          </p:nvPr>
        </p:nvSpPr>
        <p:spPr>
          <a:ln/>
        </p:spPr>
      </p:sp>
      <p:sp>
        <p:nvSpPr>
          <p:cNvPr id="3481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Arial" charset="0"/>
              <a:ea typeface="ＭＳ Ｐゴシック" charset="0"/>
              <a:cs typeface="ＭＳ Ｐゴシック" charset="0"/>
            </a:endParaRPr>
          </a:p>
        </p:txBody>
      </p:sp>
      <p:sp>
        <p:nvSpPr>
          <p:cNvPr id="3481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A7C356-40C2-2049-9B1B-7F4B1BCFDEE7}" type="slidenum">
              <a:rPr lang="it-IT" sz="1200"/>
              <a:pPr eaLnBrk="1" hangingPunct="1"/>
              <a:t>11</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it-IT">
              <a:solidFill>
                <a:prstClr val="black">
                  <a:lumMod val="65000"/>
                  <a:lumOff val="35000"/>
                </a:prstClr>
              </a:solidFill>
            </a:endParaRPr>
          </a:p>
        </p:txBody>
      </p:sp>
    </p:spTree>
    <p:extLst>
      <p:ext uri="{BB962C8B-B14F-4D97-AF65-F5344CB8AC3E}">
        <p14:creationId xmlns:p14="http://schemas.microsoft.com/office/powerpoint/2010/main" val="168945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197448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330500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Fare clic per modificare stile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76B685EF-DE7F-A148-B48F-CF401BFD76A0}" type="datetimeFigureOut">
              <a:rPr lang="it-IT" smtClean="0"/>
              <a:t>27/01/2017</a:t>
            </a:fld>
            <a:endParaRPr lang="it-IT"/>
          </a:p>
        </p:txBody>
      </p:sp>
      <p:sp>
        <p:nvSpPr>
          <p:cNvPr id="8" name="Slide Number Placeholder 7"/>
          <p:cNvSpPr>
            <a:spLocks noGrp="1"/>
          </p:cNvSpPr>
          <p:nvPr>
            <p:ph type="sldNum" sz="quarter" idx="11"/>
          </p:nvPr>
        </p:nvSpPr>
        <p:spPr/>
        <p:txBody>
          <a:bodyPr/>
          <a:lstStyle/>
          <a:p>
            <a:fld id="{E8F4DABF-85C3-7E47-8B68-FCA58A193458}" type="slidenum">
              <a:rPr lang="it-IT" smtClean="0"/>
              <a:t>‹N›</a:t>
            </a:fld>
            <a:endParaRPr lang="it-IT"/>
          </a:p>
        </p:txBody>
      </p:sp>
      <p:sp>
        <p:nvSpPr>
          <p:cNvPr id="9" name="Footer Placeholder 8"/>
          <p:cNvSpPr>
            <a:spLocks noGrp="1"/>
          </p:cNvSpPr>
          <p:nvPr>
            <p:ph type="ftr" sz="quarter" idx="12"/>
          </p:nvPr>
        </p:nvSpPr>
        <p:spPr/>
        <p:txBody>
          <a:bodyPr/>
          <a:lstStyle/>
          <a:p>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76B685EF-DE7F-A148-B48F-CF401BFD76A0}" type="datetimeFigureOut">
              <a:rPr lang="it-IT" smtClean="0"/>
              <a:t>27/01/2017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F4DABF-85C3-7E47-8B68-FCA58A193458}" type="slidenum">
              <a:rPr lang="it-IT" smtClean="0"/>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6B685EF-DE7F-A148-B48F-CF401BFD76A0}" type="datetimeFigureOut">
              <a:rPr lang="it-IT" smtClean="0"/>
              <a:t>27/01/2017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F4DABF-85C3-7E47-8B68-FCA58A193458}" type="slidenum">
              <a:rPr lang="it-IT" smtClean="0"/>
              <a:t>‹N›</a:t>
            </a:fld>
            <a:endParaRPr lang="it-IT"/>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76B685EF-DE7F-A148-B48F-CF401BFD76A0}" type="datetimeFigureOut">
              <a:rPr lang="it-IT" smtClean="0"/>
              <a:t>27/01/2017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F4DABF-85C3-7E47-8B68-FCA58A193458}" type="slidenum">
              <a:rPr lang="it-IT" smtClean="0"/>
              <a:t>‹N›</a:t>
            </a:fld>
            <a:endParaRPr lang="it-IT"/>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76B685EF-DE7F-A148-B48F-CF401BFD76A0}" type="datetimeFigureOut">
              <a:rPr lang="it-IT" smtClean="0"/>
              <a:t>27/01/2017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8F4DABF-85C3-7E47-8B68-FCA58A193458}" type="slidenum">
              <a:rPr lang="it-IT" smtClean="0"/>
              <a:t>‹N›</a:t>
            </a:fld>
            <a:endParaRPr lang="it-IT"/>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76B685EF-DE7F-A148-B48F-CF401BFD76A0}" type="datetimeFigureOut">
              <a:rPr lang="it-IT" smtClean="0"/>
              <a:t>27/01/2017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8F4DABF-85C3-7E47-8B68-FCA58A193458}" type="slidenum">
              <a:rPr lang="it-IT" smtClean="0"/>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685EF-DE7F-A148-B48F-CF401BFD76A0}" type="datetimeFigureOut">
              <a:rPr lang="it-IT" smtClean="0"/>
              <a:t>27/01/2017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8F4DABF-85C3-7E47-8B68-FCA58A193458}" type="slidenum">
              <a:rPr lang="it-IT" smtClean="0"/>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6B685EF-DE7F-A148-B48F-CF401BFD76A0}" type="datetimeFigureOut">
              <a:rPr lang="it-IT" smtClean="0"/>
              <a:t>27/01/2017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F4DABF-85C3-7E47-8B68-FCA58A193458}"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3285628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6B685EF-DE7F-A148-B48F-CF401BFD76A0}" type="datetimeFigureOut">
              <a:rPr lang="it-IT" smtClean="0"/>
              <a:t>27/01/2017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F4DABF-85C3-7E47-8B68-FCA58A193458}" type="slidenum">
              <a:rPr lang="it-IT" smtClean="0"/>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6B685EF-DE7F-A148-B48F-CF401BFD76A0}" type="datetimeFigureOut">
              <a:rPr lang="it-IT" smtClean="0"/>
              <a:t>27/01/2017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F4DABF-85C3-7E47-8B68-FCA58A193458}" type="slidenum">
              <a:rPr lang="it-IT" smtClean="0"/>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6B685EF-DE7F-A148-B48F-CF401BFD76A0}" type="datetimeFigureOut">
              <a:rPr lang="it-IT" smtClean="0"/>
              <a:t>27/01/2017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F4DABF-85C3-7E47-8B68-FCA58A193458}"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Fare clic per modificare stile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it-IT">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89967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5" name="Date Placeholder 4"/>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4159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it-IT">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extLst>
      <p:ext uri="{BB962C8B-B14F-4D97-AF65-F5344CB8AC3E}">
        <p14:creationId xmlns:p14="http://schemas.microsoft.com/office/powerpoint/2010/main" val="213235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it-IT">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402205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it-IT">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302209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Fare clic per modificare stile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89776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Fare clic per modificare stile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it-IT">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Tree>
    <p:extLst>
      <p:ext uri="{BB962C8B-B14F-4D97-AF65-F5344CB8AC3E}">
        <p14:creationId xmlns:p14="http://schemas.microsoft.com/office/powerpoint/2010/main" val="262088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99168623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6B685EF-DE7F-A148-B48F-CF401BFD76A0}" type="datetimeFigureOut">
              <a:rPr lang="it-IT" smtClean="0">
                <a:solidFill>
                  <a:prstClr val="black">
                    <a:lumMod val="65000"/>
                    <a:lumOff val="35000"/>
                  </a:prstClr>
                </a:solidFill>
              </a:rPr>
              <a:pPr/>
              <a:t>27/01/2017</a:t>
            </a:fld>
            <a:endParaRPr lang="it-IT">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it-IT">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8F4DABF-85C3-7E47-8B68-FCA58A193458}" type="slidenum">
              <a:rPr lang="it-IT" smtClean="0">
                <a:solidFill>
                  <a:prstClr val="black">
                    <a:lumMod val="65000"/>
                    <a:lumOff val="35000"/>
                  </a:prstClr>
                </a:solidFill>
              </a:rPr>
              <a:pPr/>
              <a:t>‹N›</a:t>
            </a:fld>
            <a:endParaRPr lang="it-IT">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3.emf"/><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9.jpeg"/><Relationship Id="rId5" Type="http://schemas.openxmlformats.org/officeDocument/2006/relationships/image" Target="../media/image3.emf"/><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9.jpeg"/><Relationship Id="rId5" Type="http://schemas.openxmlformats.org/officeDocument/2006/relationships/image" Target="../media/image3.emf"/><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20.jpeg"/><Relationship Id="rId5" Type="http://schemas.openxmlformats.org/officeDocument/2006/relationships/image" Target="../media/image3.emf"/><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20.jpeg"/><Relationship Id="rId5" Type="http://schemas.openxmlformats.org/officeDocument/2006/relationships/image" Target="../media/image3.emf"/><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20.jpeg"/><Relationship Id="rId5" Type="http://schemas.openxmlformats.org/officeDocument/2006/relationships/image" Target="../media/image3.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19.jpeg"/><Relationship Id="rId5" Type="http://schemas.openxmlformats.org/officeDocument/2006/relationships/image" Target="../media/image3.em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3.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endParaRPr lang="it-IT" b="1" dirty="0">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20638"/>
            <a:ext cx="8424863" cy="6527799"/>
          </a:xfrm>
        </p:spPr>
        <p:txBody>
          <a:bodyPr>
            <a:normAutofit/>
          </a:bodyPr>
          <a:lstStyle/>
          <a:p>
            <a:pPr eaLnBrk="1" hangingPunct="1">
              <a:lnSpc>
                <a:spcPct val="80000"/>
              </a:lnSpc>
            </a:pPr>
            <a:endParaRPr lang="it-IT" sz="3200" b="1" i="1" dirty="0">
              <a:solidFill>
                <a:srgbClr val="0000FF"/>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3600" b="1" i="1" dirty="0" smtClean="0">
              <a:solidFill>
                <a:srgbClr val="0000FF"/>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r>
              <a:rPr lang="it-IT" sz="3600" b="1" i="1" dirty="0" smtClean="0">
                <a:solidFill>
                  <a:srgbClr val="FF6600"/>
                </a:solidFill>
                <a:effectLst>
                  <a:outerShdw blurRad="38100" dist="38100" dir="2700000" algn="tl">
                    <a:srgbClr val="DDDDDD"/>
                  </a:outerShdw>
                </a:effectLst>
                <a:latin typeface="Calibri" charset="0"/>
                <a:ea typeface="ＭＳ Ｐゴシック" charset="0"/>
                <a:cs typeface="Arial" charset="0"/>
              </a:rPr>
              <a:t>COSTRUIRE</a:t>
            </a:r>
          </a:p>
          <a:p>
            <a:pPr eaLnBrk="1" hangingPunct="1">
              <a:lnSpc>
                <a:spcPct val="80000"/>
              </a:lnSpc>
            </a:pPr>
            <a:r>
              <a:rPr lang="it-IT" sz="3600" b="1" i="1" dirty="0" smtClean="0">
                <a:solidFill>
                  <a:srgbClr val="FF6600"/>
                </a:solidFill>
                <a:effectLst>
                  <a:outerShdw blurRad="38100" dist="38100" dir="2700000" algn="tl">
                    <a:srgbClr val="DDDDDD"/>
                  </a:outerShdw>
                </a:effectLst>
                <a:latin typeface="Calibri" charset="0"/>
                <a:ea typeface="ＭＳ Ｐゴシック" charset="0"/>
                <a:cs typeface="Arial" charset="0"/>
              </a:rPr>
              <a:t> DURANTE NOI IL DOPO DI NOI :</a:t>
            </a:r>
          </a:p>
          <a:p>
            <a:pPr eaLnBrk="1" hangingPunct="1">
              <a:lnSpc>
                <a:spcPct val="80000"/>
              </a:lnSpc>
            </a:pPr>
            <a:r>
              <a:rPr lang="it-IT" sz="3600" b="1" i="1" dirty="0" smtClean="0">
                <a:solidFill>
                  <a:srgbClr val="FF6600"/>
                </a:solidFill>
                <a:effectLst>
                  <a:outerShdw blurRad="38100" dist="38100" dir="2700000" algn="tl">
                    <a:srgbClr val="DDDDDD"/>
                  </a:outerShdw>
                </a:effectLst>
                <a:latin typeface="Calibri" charset="0"/>
                <a:ea typeface="ＭＳ Ｐゴシック" charset="0"/>
                <a:cs typeface="Arial" charset="0"/>
              </a:rPr>
              <a:t>VIETATO TROVARSI IMPREPARATI</a:t>
            </a:r>
          </a:p>
          <a:p>
            <a:pPr eaLnBrk="1" hangingPunct="1">
              <a:lnSpc>
                <a:spcPct val="80000"/>
              </a:lnSpc>
            </a:pPr>
            <a:endParaRPr lang="it-IT" b="1" i="1" dirty="0" smtClean="0">
              <a:solidFill>
                <a:srgbClr val="0000FF"/>
              </a:solidFill>
              <a:effectLst>
                <a:outerShdw blurRad="38100" dist="38100" dir="2700000" algn="tl">
                  <a:srgbClr val="DDDDDD"/>
                </a:outerShdw>
              </a:effectLst>
              <a:latin typeface="Calibri" charset="0"/>
              <a:ea typeface="ＭＳ Ｐゴシック" charset="0"/>
              <a:cs typeface="Arial" charset="0"/>
            </a:endParaRPr>
          </a:p>
          <a:p>
            <a:pPr>
              <a:lnSpc>
                <a:spcPct val="80000"/>
              </a:lnSpc>
            </a:pPr>
            <a:r>
              <a:rPr lang="it-IT" sz="2800" b="1" i="1" dirty="0" smtClean="0">
                <a:solidFill>
                  <a:srgbClr val="0000FF"/>
                </a:solidFill>
                <a:effectLst>
                  <a:outerShdw blurRad="38100" dist="38100" dir="2700000" algn="tl">
                    <a:srgbClr val="DDDDDD"/>
                  </a:outerShdw>
                </a:effectLst>
                <a:latin typeface="Calibri" charset="0"/>
                <a:ea typeface="ＭＳ Ｐゴシック" charset="0"/>
                <a:cs typeface="Arial" charset="0"/>
              </a:rPr>
              <a:t>Coordinamento </a:t>
            </a:r>
            <a:r>
              <a:rPr lang="it-IT" sz="2800" b="1" i="1" dirty="0">
                <a:solidFill>
                  <a:srgbClr val="0000FF"/>
                </a:solidFill>
                <a:effectLst>
                  <a:outerShdw blurRad="38100" dist="38100" dir="2700000" algn="tl">
                    <a:srgbClr val="DDDDDD"/>
                  </a:outerShdw>
                </a:effectLst>
                <a:latin typeface="Calibri" charset="0"/>
                <a:ea typeface="ＭＳ Ｐゴシック" charset="0"/>
                <a:cs typeface="Arial" charset="0"/>
              </a:rPr>
              <a:t>Territoriale </a:t>
            </a:r>
            <a:r>
              <a:rPr lang="it-IT" sz="2800" b="1" i="1" dirty="0" smtClean="0">
                <a:solidFill>
                  <a:srgbClr val="0000FF"/>
                </a:solidFill>
                <a:effectLst>
                  <a:outerShdw blurRad="38100" dist="38100" dir="2700000" algn="tl">
                    <a:srgbClr val="DDDDDD"/>
                  </a:outerShdw>
                </a:effectLst>
                <a:latin typeface="Calibri" charset="0"/>
                <a:ea typeface="ＭＳ Ｐゴシック" charset="0"/>
                <a:cs typeface="Arial" charset="0"/>
              </a:rPr>
              <a:t>Disabilità</a:t>
            </a:r>
          </a:p>
          <a:p>
            <a:pPr>
              <a:lnSpc>
                <a:spcPct val="80000"/>
              </a:lnSpc>
            </a:pPr>
            <a:r>
              <a:rPr lang="it-IT" sz="2800" b="1" i="1" dirty="0" smtClean="0">
                <a:solidFill>
                  <a:srgbClr val="0000FF"/>
                </a:solidFill>
                <a:effectLst>
                  <a:outerShdw blurRad="38100" dist="38100" dir="2700000" algn="tl">
                    <a:srgbClr val="DDDDDD"/>
                  </a:outerShdw>
                </a:effectLst>
                <a:latin typeface="Calibri" charset="0"/>
                <a:ea typeface="ＭＳ Ｐゴシック" charset="0"/>
                <a:cs typeface="Arial" charset="0"/>
              </a:rPr>
              <a:t>IO CI SONO </a:t>
            </a:r>
          </a:p>
          <a:p>
            <a:pPr>
              <a:lnSpc>
                <a:spcPct val="80000"/>
              </a:lnSpc>
            </a:pPr>
            <a:endParaRPr lang="it-IT" b="1" i="1" dirty="0" smtClean="0">
              <a:solidFill>
                <a:srgbClr val="0000FF"/>
              </a:solidFill>
              <a:effectLst>
                <a:outerShdw blurRad="38100" dist="38100" dir="2700000" algn="tl">
                  <a:srgbClr val="DDDDDD"/>
                </a:outerShdw>
              </a:effectLst>
              <a:latin typeface="Calibri" charset="0"/>
              <a:ea typeface="ＭＳ Ｐゴシック" charset="0"/>
              <a:cs typeface="Arial" charset="0"/>
            </a:endParaRPr>
          </a:p>
          <a:p>
            <a:pPr>
              <a:lnSpc>
                <a:spcPct val="80000"/>
              </a:lnSpc>
            </a:pPr>
            <a:r>
              <a:rPr lang="it-IT" b="1" i="1" dirty="0" smtClean="0">
                <a:solidFill>
                  <a:srgbClr val="0000FF"/>
                </a:solidFill>
                <a:effectLst>
                  <a:outerShdw blurRad="38100" dist="38100" dir="2700000" algn="tl">
                    <a:srgbClr val="DDDDDD"/>
                  </a:outerShdw>
                </a:effectLst>
                <a:latin typeface="Calibri" charset="0"/>
                <a:ea typeface="ＭＳ Ｐゴシック" charset="0"/>
                <a:cs typeface="Arial" charset="0"/>
              </a:rPr>
              <a:t>Pesaro, 27 Gennaio 2017</a:t>
            </a:r>
          </a:p>
          <a:p>
            <a:pPr eaLnBrk="1" hangingPunct="1">
              <a:lnSpc>
                <a:spcPct val="80000"/>
              </a:lnSpc>
            </a:pPr>
            <a:r>
              <a:rPr lang="it-IT" b="1" i="1" dirty="0" smtClean="0">
                <a:solidFill>
                  <a:srgbClr val="0000FF"/>
                </a:solidFill>
                <a:effectLst>
                  <a:outerShdw blurRad="38100" dist="38100" dir="2700000" algn="tl">
                    <a:srgbClr val="DDDDDD"/>
                  </a:outerShdw>
                </a:effectLst>
                <a:latin typeface="Calibri" charset="0"/>
                <a:ea typeface="ＭＳ Ｐゴシック" charset="0"/>
                <a:cs typeface="Arial" charset="0"/>
              </a:rPr>
              <a:t> </a:t>
            </a:r>
          </a:p>
          <a:p>
            <a:pPr eaLnBrk="1" hangingPunct="1">
              <a:lnSpc>
                <a:spcPct val="80000"/>
              </a:lnSpc>
            </a:pPr>
            <a:r>
              <a:rPr lang="it-IT" sz="2400" i="1" dirty="0" smtClean="0">
                <a:solidFill>
                  <a:srgbClr val="FF0000"/>
                </a:solidFill>
                <a:effectLst>
                  <a:outerShdw blurRad="38100" dist="38100" dir="2700000" algn="tl">
                    <a:srgbClr val="DDDDDD"/>
                  </a:outerShdw>
                </a:effectLst>
                <a:latin typeface="Calibri" charset="0"/>
                <a:ea typeface="ＭＳ Ｐゴシック" charset="0"/>
                <a:cs typeface="Arial" charset="0"/>
              </a:rPr>
              <a:t>EMILIO ROTA  </a:t>
            </a:r>
          </a:p>
          <a:p>
            <a:pPr eaLnBrk="1" hangingPunct="1">
              <a:lnSpc>
                <a:spcPct val="80000"/>
              </a:lnSpc>
            </a:pPr>
            <a:r>
              <a:rPr lang="it-IT" sz="2400" i="1" dirty="0" smtClean="0">
                <a:solidFill>
                  <a:srgbClr val="FF0000"/>
                </a:solidFill>
                <a:effectLst>
                  <a:outerShdw blurRad="38100" dist="38100" dir="2700000" algn="tl">
                    <a:srgbClr val="DDDDDD"/>
                  </a:outerShdw>
                </a:effectLst>
                <a:latin typeface="Calibri" charset="0"/>
                <a:ea typeface="ＭＳ Ｐゴシック" charset="0"/>
                <a:cs typeface="Arial" charset="0"/>
              </a:rPr>
              <a:t>PRESIDENTE FONDAZIONE NAZIONALE DOPO DI NOI ANFFAS</a:t>
            </a:r>
          </a:p>
          <a:p>
            <a:pPr eaLnBrk="1" hangingPunct="1">
              <a:lnSpc>
                <a:spcPct val="80000"/>
              </a:lnSpc>
            </a:pPr>
            <a:endParaRPr lang="it-IT" sz="2400" i="1" dirty="0" smtClean="0">
              <a:solidFill>
                <a:srgbClr val="FF0000"/>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400" i="1" dirty="0" smtClean="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1</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23200" y="0"/>
            <a:ext cx="1092200"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5" y="20638"/>
            <a:ext cx="1097489" cy="85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826" y="880533"/>
            <a:ext cx="1097489" cy="326528"/>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6865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228600"/>
            <a:ext cx="8424863" cy="6319837"/>
          </a:xfrm>
        </p:spPr>
        <p:txBody>
          <a:bodyPr>
            <a:normAutofit fontScale="92500" lnSpcReduction="20000"/>
          </a:bodyPr>
          <a:lstStyle/>
          <a:p>
            <a:pPr>
              <a:lnSpc>
                <a:spcPct val="80000"/>
              </a:lnSpc>
            </a:pPr>
            <a:endParaRPr lang="it-IT" sz="3200" i="1" dirty="0" smtClean="0">
              <a:solidFill>
                <a:srgbClr val="3366FF"/>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endPar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endPar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grazie alla  </a:t>
            </a:r>
            <a:r>
              <a:rPr lang="it-IT" sz="2800" i="1" dirty="0">
                <a:solidFill>
                  <a:srgbClr val="FF0000"/>
                </a:solidFill>
                <a:effectLst>
                  <a:outerShdw blurRad="38100" dist="38100" dir="2700000" algn="tl">
                    <a:srgbClr val="DDDDDD"/>
                  </a:outerShdw>
                </a:effectLst>
                <a:latin typeface="American Typewriter"/>
                <a:ea typeface="ＭＳ Ｐゴシック" charset="0"/>
                <a:cs typeface="American Typewriter"/>
              </a:rPr>
              <a:t>la Convenzione </a:t>
            </a: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ONU </a:t>
            </a:r>
          </a:p>
          <a:p>
            <a:pPr>
              <a:lnSpc>
                <a:spcPct val="80000"/>
              </a:lnSpc>
            </a:pP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delle persone con disabilità,</a:t>
            </a:r>
            <a:endParaRPr lang="it-IT" sz="2800" i="1" dirty="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vi è  </a:t>
            </a:r>
            <a:r>
              <a:rPr lang="it-IT" sz="2800" i="1" dirty="0">
                <a:solidFill>
                  <a:srgbClr val="FF0000"/>
                </a:solidFill>
                <a:effectLst>
                  <a:outerShdw blurRad="38100" dist="38100" dir="2700000" algn="tl">
                    <a:srgbClr val="DDDDDD"/>
                  </a:outerShdw>
                </a:effectLst>
                <a:latin typeface="American Typewriter"/>
                <a:ea typeface="ＭＳ Ｐゴシック" charset="0"/>
                <a:cs typeface="American Typewriter"/>
              </a:rPr>
              <a:t>il riconoscimento </a:t>
            </a: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che</a:t>
            </a:r>
          </a:p>
          <a:p>
            <a:pPr>
              <a:lnSpc>
                <a:spcPct val="80000"/>
              </a:lnSpc>
            </a:pPr>
            <a:endParaRPr lang="it-IT" sz="2800" i="1" dirty="0" smtClean="0">
              <a:solidFill>
                <a:srgbClr val="3366FF"/>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rPr>
              <a:t>le persone </a:t>
            </a:r>
            <a:r>
              <a:rPr lang="it-IT" sz="2800" b="1" i="1" dirty="0">
                <a:solidFill>
                  <a:srgbClr val="0000FF"/>
                </a:solidFill>
                <a:effectLst>
                  <a:outerShdw blurRad="38100" dist="38100" dir="2700000" algn="tl">
                    <a:srgbClr val="DDDDDD"/>
                  </a:outerShdw>
                </a:effectLst>
                <a:latin typeface="American Typewriter"/>
                <a:ea typeface="ＭＳ Ｐゴシック" charset="0"/>
                <a:cs typeface="American Typewriter"/>
              </a:rPr>
              <a:t>con disabilità </a:t>
            </a:r>
            <a:endParaRPr lang="it-IT" sz="28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rPr>
              <a:t>hanno il diritto </a:t>
            </a:r>
            <a:r>
              <a:rPr lang="it-IT" sz="2800" b="1" i="1" dirty="0">
                <a:solidFill>
                  <a:srgbClr val="0000FF"/>
                </a:solidFill>
                <a:effectLst>
                  <a:outerShdw blurRad="38100" dist="38100" dir="2700000" algn="tl">
                    <a:srgbClr val="DDDDDD"/>
                  </a:outerShdw>
                </a:effectLst>
                <a:latin typeface="American Typewriter"/>
                <a:ea typeface="ＭＳ Ｐゴシック" charset="0"/>
                <a:cs typeface="American Typewriter"/>
              </a:rPr>
              <a:t>di decidere </a:t>
            </a:r>
            <a:endParaRPr lang="it-IT" sz="28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rPr>
              <a:t>come vivere, </a:t>
            </a:r>
          </a:p>
          <a:p>
            <a:pPr>
              <a:lnSpc>
                <a:spcPct val="80000"/>
              </a:lnSpc>
            </a:pPr>
            <a:r>
              <a:rPr lang="it-IT" sz="28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rPr>
              <a:t>dove vivere </a:t>
            </a:r>
          </a:p>
          <a:p>
            <a:pPr>
              <a:lnSpc>
                <a:spcPct val="80000"/>
              </a:lnSpc>
            </a:pPr>
            <a:r>
              <a:rPr lang="it-IT" sz="26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rPr>
              <a:t>e </a:t>
            </a:r>
            <a:r>
              <a:rPr lang="it-IT" sz="2600" b="1" i="1" dirty="0">
                <a:solidFill>
                  <a:srgbClr val="0000FF"/>
                </a:solidFill>
                <a:effectLst>
                  <a:outerShdw blurRad="38100" dist="38100" dir="2700000" algn="tl">
                    <a:srgbClr val="DDDDDD"/>
                  </a:outerShdw>
                </a:effectLst>
                <a:latin typeface="American Typewriter"/>
                <a:ea typeface="ＭＳ Ｐゴシック" charset="0"/>
                <a:cs typeface="American Typewriter"/>
              </a:rPr>
              <a:t>con </a:t>
            </a:r>
            <a:r>
              <a:rPr lang="it-IT" sz="2600" b="1" i="1" dirty="0" smtClean="0">
                <a:solidFill>
                  <a:srgbClr val="0000FF"/>
                </a:solidFill>
                <a:effectLst>
                  <a:outerShdw blurRad="38100" dist="38100" dir="2700000" algn="tl">
                    <a:srgbClr val="DDDDDD"/>
                  </a:outerShdw>
                </a:effectLst>
                <a:latin typeface="American Typewriter"/>
                <a:ea typeface="ＭＳ Ｐゴシック" charset="0"/>
                <a:cs typeface="American Typewriter"/>
              </a:rPr>
              <a:t>chi  vivere </a:t>
            </a:r>
            <a:endParaRPr lang="it-IT" sz="2600" b="1" i="1" dirty="0">
              <a:solidFill>
                <a:srgbClr val="0000FF"/>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endParaRPr lang="it-IT" sz="2600" b="1" i="1" dirty="0" smtClean="0">
              <a:solidFill>
                <a:srgbClr val="3366FF"/>
              </a:solidFill>
              <a:cs typeface="Calibri"/>
            </a:endParaRPr>
          </a:p>
          <a:p>
            <a:pPr>
              <a:lnSpc>
                <a:spcPct val="80000"/>
              </a:lnSpc>
            </a:pPr>
            <a:r>
              <a:rPr lang="it-IT" sz="2600" b="1" i="1" dirty="0" smtClean="0">
                <a:solidFill>
                  <a:srgbClr val="3366FF"/>
                </a:solidFill>
                <a:cs typeface="Calibri"/>
              </a:rPr>
              <a:t>E</a:t>
            </a:r>
            <a:r>
              <a:rPr lang="it-IT" sz="2600" b="1" i="1" dirty="0">
                <a:solidFill>
                  <a:srgbClr val="3366FF"/>
                </a:solidFill>
                <a:cs typeface="Calibri"/>
              </a:rPr>
              <a:t>’ INDISPENSABILE QUINDI </a:t>
            </a:r>
          </a:p>
          <a:p>
            <a:pPr>
              <a:lnSpc>
                <a:spcPct val="80000"/>
              </a:lnSpc>
            </a:pPr>
            <a:r>
              <a:rPr lang="it-IT" sz="2600" b="1" i="1" dirty="0">
                <a:solidFill>
                  <a:srgbClr val="3366FF"/>
                </a:solidFill>
                <a:cs typeface="Calibri"/>
              </a:rPr>
              <a:t>UN PROGETTO DI VITA </a:t>
            </a:r>
          </a:p>
          <a:p>
            <a:pPr>
              <a:lnSpc>
                <a:spcPct val="80000"/>
              </a:lnSpc>
            </a:pPr>
            <a:r>
              <a:rPr lang="it-IT" sz="2600" b="1" i="1" dirty="0">
                <a:solidFill>
                  <a:srgbClr val="3366FF"/>
                </a:solidFill>
                <a:cs typeface="Calibri"/>
              </a:rPr>
              <a:t>INDIVIDUALE, PERSONALIZZATO </a:t>
            </a:r>
          </a:p>
          <a:p>
            <a:pPr>
              <a:lnSpc>
                <a:spcPct val="80000"/>
              </a:lnSpc>
            </a:pPr>
            <a:r>
              <a:rPr lang="it-IT" sz="2600" b="1" i="1" dirty="0">
                <a:solidFill>
                  <a:srgbClr val="3366FF"/>
                </a:solidFill>
                <a:cs typeface="Calibri"/>
              </a:rPr>
              <a:t>E COSTANTEMENTE  AGGIORNATO </a:t>
            </a:r>
          </a:p>
          <a:p>
            <a:pPr>
              <a:lnSpc>
                <a:spcPct val="80000"/>
              </a:lnSpc>
            </a:pPr>
            <a:r>
              <a:rPr lang="it-IT" sz="2600" b="1" i="1" dirty="0">
                <a:solidFill>
                  <a:srgbClr val="3366FF"/>
                </a:solidFill>
                <a:cs typeface="Calibri"/>
              </a:rPr>
              <a:t>NELLE DIVERSE STAGIONI DELLA VITA</a:t>
            </a:r>
          </a:p>
          <a:p>
            <a:pPr>
              <a:lnSpc>
                <a:spcPct val="80000"/>
              </a:lnSpc>
            </a:pPr>
            <a:r>
              <a:rPr lang="it-IT" sz="2600" b="1" i="1" dirty="0">
                <a:solidFill>
                  <a:srgbClr val="3366FF"/>
                </a:solidFill>
                <a:cs typeface="Calibri"/>
              </a:rPr>
              <a:t> DELLA PERSONA CON DISABILITA’.</a:t>
            </a:r>
          </a:p>
          <a:p>
            <a:pPr>
              <a:lnSpc>
                <a:spcPct val="80000"/>
              </a:lnSpc>
            </a:pPr>
            <a:r>
              <a:rPr lang="it-IT" sz="2600" b="1" i="1" dirty="0">
                <a:solidFill>
                  <a:srgbClr val="3366FF"/>
                </a:solidFill>
                <a:cs typeface="Calibri"/>
              </a:rPr>
              <a:t>(ART.14 L.328/2000)</a:t>
            </a:r>
          </a:p>
          <a:p>
            <a:pPr eaLnBrk="1" hangingPunct="1">
              <a:lnSpc>
                <a:spcPct val="80000"/>
              </a:lnSpc>
            </a:pPr>
            <a:endParaRPr lang="it-IT" sz="3600" b="1"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i="1" dirty="0" smtClean="0">
              <a:solidFill>
                <a:schemeClr val="accent3"/>
              </a:solidFill>
              <a:effectLst>
                <a:outerShdw blurRad="38100" dist="38100" dir="2700000" algn="tl">
                  <a:srgbClr val="DDDDDD"/>
                </a:outerShdw>
              </a:effectLst>
              <a:latin typeface="Calibri" charset="0"/>
              <a:ea typeface="ＭＳ Ｐゴシック" charset="0"/>
              <a:cs typeface="ＭＳ Ｐゴシック" charset="0"/>
            </a:endParaRPr>
          </a:p>
          <a:p>
            <a:pPr eaLnBrk="1" hangingPunct="1">
              <a:lnSpc>
                <a:spcPct val="80000"/>
              </a:lnSpc>
            </a:pPr>
            <a:endParaRPr lang="it-IT" i="1" dirty="0" smtClean="0">
              <a:solidFill>
                <a:srgbClr val="17375E"/>
              </a:solidFill>
              <a:effectLst>
                <a:outerShdw blurRad="38100" dist="38100" dir="2700000" algn="tl">
                  <a:srgbClr val="DDDDDD"/>
                </a:outerShdw>
              </a:effectLst>
              <a:latin typeface="Calibri" charset="0"/>
              <a:ea typeface="ＭＳ Ｐゴシック" charset="0"/>
              <a:cs typeface="ＭＳ Ｐゴシック" charset="0"/>
            </a:endParaRPr>
          </a:p>
          <a:p>
            <a:pPr eaLnBrk="1" hangingPunct="1">
              <a:lnSpc>
                <a:spcPct val="80000"/>
              </a:lnSpc>
            </a:pPr>
            <a:endParaRPr lang="it-IT" i="1" dirty="0" smtClean="0">
              <a:solidFill>
                <a:srgbClr val="17375E"/>
              </a:solidFill>
              <a:effectLst>
                <a:outerShdw blurRad="38100" dist="38100" dir="2700000" algn="tl">
                  <a:srgbClr val="DDDDDD"/>
                </a:outerShdw>
              </a:effectLst>
              <a:latin typeface="Calibri" charset="0"/>
              <a:ea typeface="ＭＳ Ｐゴシック" charset="0"/>
              <a:cs typeface="ＭＳ Ｐゴシック"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10</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5" y="20638"/>
            <a:ext cx="1584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03356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33794" name="Rectangle 2"/>
          <p:cNvSpPr>
            <a:spLocks noGrp="1" noChangeArrowheads="1"/>
          </p:cNvSpPr>
          <p:nvPr>
            <p:ph type="subTitle" idx="1"/>
          </p:nvPr>
        </p:nvSpPr>
        <p:spPr>
          <a:xfrm>
            <a:off x="179389" y="0"/>
            <a:ext cx="8856662" cy="6884988"/>
          </a:xfrm>
        </p:spPr>
        <p:txBody>
          <a:bodyPr>
            <a:normAutofit/>
          </a:bodyPr>
          <a:lstStyle/>
          <a:p>
            <a:pPr eaLnBrk="1" hangingPunct="1">
              <a:lnSpc>
                <a:spcPct val="80000"/>
              </a:lnSpc>
            </a:pPr>
            <a:endParaRPr lang="it-IT" sz="2800" b="1" dirty="0">
              <a:solidFill>
                <a:srgbClr val="0000FF"/>
              </a:solidFill>
              <a:latin typeface="Calibri" charset="0"/>
            </a:endParaRPr>
          </a:p>
          <a:p>
            <a:pPr eaLnBrk="1" hangingPunct="1">
              <a:lnSpc>
                <a:spcPct val="80000"/>
              </a:lnSpc>
            </a:pPr>
            <a:endParaRPr lang="it-IT" sz="2800" b="1" dirty="0">
              <a:solidFill>
                <a:srgbClr val="0000FF"/>
              </a:solidFill>
              <a:latin typeface="Calibri" charset="0"/>
            </a:endParaRPr>
          </a:p>
          <a:p>
            <a:r>
              <a:rPr lang="it-IT" sz="2000" b="1" dirty="0" smtClean="0"/>
              <a:t>CONVENZIONE ONU</a:t>
            </a:r>
          </a:p>
          <a:p>
            <a:r>
              <a:rPr lang="it-IT" sz="2000" b="1" dirty="0" smtClean="0"/>
              <a:t>Articolo </a:t>
            </a:r>
            <a:r>
              <a:rPr lang="it-IT" sz="2000" b="1" dirty="0"/>
              <a:t>19 </a:t>
            </a:r>
          </a:p>
          <a:p>
            <a:endParaRPr lang="it-IT" sz="2000" b="1" dirty="0" smtClean="0"/>
          </a:p>
          <a:p>
            <a:r>
              <a:rPr lang="it-IT" sz="2000" b="1" dirty="0" smtClean="0">
                <a:solidFill>
                  <a:srgbClr val="3366FF"/>
                </a:solidFill>
              </a:rPr>
              <a:t>Vita indipendente </a:t>
            </a:r>
            <a:r>
              <a:rPr lang="it-IT" sz="2000" b="1" dirty="0">
                <a:solidFill>
                  <a:srgbClr val="3366FF"/>
                </a:solidFill>
              </a:rPr>
              <a:t>ed inclusione nella società</a:t>
            </a:r>
          </a:p>
          <a:p>
            <a:r>
              <a:rPr lang="it-IT" sz="2000" dirty="0"/>
              <a:t>[…] "Le persone con disabilità </a:t>
            </a:r>
            <a:r>
              <a:rPr lang="it-IT" sz="2000" b="1" dirty="0"/>
              <a:t>abbiano la possibilità di scegliere, </a:t>
            </a:r>
            <a:endParaRPr lang="it-IT" sz="2000" b="1" dirty="0" smtClean="0"/>
          </a:p>
          <a:p>
            <a:r>
              <a:rPr lang="it-IT" sz="2000" b="1" dirty="0" smtClean="0"/>
              <a:t>su </a:t>
            </a:r>
            <a:r>
              <a:rPr lang="it-IT" sz="2000" b="1" dirty="0"/>
              <a:t>base di uguaglianza con gli altri, il proprio luogo di residenza </a:t>
            </a:r>
            <a:endParaRPr lang="it-IT" sz="2000" b="1" dirty="0" smtClean="0"/>
          </a:p>
          <a:p>
            <a:r>
              <a:rPr lang="it-IT" sz="2000" b="1" dirty="0" smtClean="0"/>
              <a:t>e </a:t>
            </a:r>
            <a:r>
              <a:rPr lang="it-IT" sz="2000" b="1" dirty="0"/>
              <a:t>dove e con chi vivere</a:t>
            </a:r>
            <a:r>
              <a:rPr lang="it-IT" sz="2000" dirty="0"/>
              <a:t>; le persone con disabilità abbiano accesso ad una serie di servizi a domicilio o residenziali e ad altri servizi sociali di sostegno, compresa l’assistenza personale necessaria per consentire loro di vivere nella società e impedire che siano isolate o vittime di segregazione; i servizi e le strutture sociali destinati a tutta la popolazione siano messe a disposizione, su base di uguaglianza con gli altri, delle persone con disabilità e siano adattati ai loro </a:t>
            </a:r>
            <a:r>
              <a:rPr lang="it-IT" sz="2000" dirty="0" smtClean="0"/>
              <a:t>bisogni”</a:t>
            </a:r>
          </a:p>
          <a:p>
            <a:endParaRPr lang="it-IT" sz="2000" dirty="0"/>
          </a:p>
          <a:p>
            <a:endParaRPr lang="it-IT" sz="1900" b="1" dirty="0">
              <a:solidFill>
                <a:srgbClr val="FF6600"/>
              </a:solidFill>
              <a:latin typeface="Calibri" charset="0"/>
            </a:endParaRPr>
          </a:p>
        </p:txBody>
      </p:sp>
      <p:sp>
        <p:nvSpPr>
          <p:cNvPr id="33795"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9CE0FD-6C37-B94C-8540-1A59949BD111}" type="slidenum">
              <a:rPr lang="it-IT" sz="1200">
                <a:solidFill>
                  <a:srgbClr val="898989"/>
                </a:solidFill>
              </a:rPr>
              <a:pPr eaLnBrk="1" hangingPunct="1"/>
              <a:t>11</a:t>
            </a:fld>
            <a:endParaRPr lang="it-IT" sz="1200">
              <a:solidFill>
                <a:srgbClr val="898989"/>
              </a:solidFill>
            </a:endParaRPr>
          </a:p>
        </p:txBody>
      </p:sp>
      <p:pic>
        <p:nvPicPr>
          <p:cNvPr id="33796"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4274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33794" name="Rectangle 2"/>
          <p:cNvSpPr>
            <a:spLocks noGrp="1" noChangeArrowheads="1"/>
          </p:cNvSpPr>
          <p:nvPr>
            <p:ph type="subTitle" idx="1"/>
          </p:nvPr>
        </p:nvSpPr>
        <p:spPr>
          <a:xfrm>
            <a:off x="250825" y="-315913"/>
            <a:ext cx="8785225" cy="7200901"/>
          </a:xfrm>
        </p:spPr>
        <p:txBody>
          <a:bodyPr>
            <a:normAutofit/>
          </a:bodyPr>
          <a:lstStyle/>
          <a:p>
            <a:pPr eaLnBrk="1" hangingPunct="1">
              <a:lnSpc>
                <a:spcPct val="80000"/>
              </a:lnSpc>
            </a:pPr>
            <a:endParaRPr lang="it-IT" sz="2800" b="1" dirty="0">
              <a:solidFill>
                <a:srgbClr val="0000FF"/>
              </a:solidFill>
              <a:latin typeface="Calibri" charset="0"/>
            </a:endParaRPr>
          </a:p>
          <a:p>
            <a:pPr eaLnBrk="1" hangingPunct="1">
              <a:lnSpc>
                <a:spcPct val="80000"/>
              </a:lnSpc>
            </a:pPr>
            <a:endParaRPr lang="it-IT" sz="2800" b="1" dirty="0">
              <a:solidFill>
                <a:srgbClr val="0000FF"/>
              </a:solidFill>
              <a:latin typeface="Calibri" charset="0"/>
            </a:endParaRPr>
          </a:p>
          <a:p>
            <a:r>
              <a:rPr lang="it-IT" sz="2000" b="1" dirty="0" smtClean="0"/>
              <a:t>Art</a:t>
            </a:r>
            <a:r>
              <a:rPr lang="it-IT" sz="2000" b="1" dirty="0"/>
              <a:t>. 14</a:t>
            </a:r>
            <a:r>
              <a:rPr lang="it-IT" sz="2000" b="1" dirty="0" smtClean="0"/>
              <a:t>. L.328/2000</a:t>
            </a:r>
          </a:p>
          <a:p>
            <a:r>
              <a:rPr lang="it-IT" sz="2000" b="1" dirty="0" smtClean="0"/>
              <a:t>(</a:t>
            </a:r>
            <a:r>
              <a:rPr lang="it-IT" sz="2000" b="1" dirty="0"/>
              <a:t>Progetti individuali per le persone disabili).</a:t>
            </a:r>
            <a:endParaRPr lang="it-IT" sz="2000" dirty="0"/>
          </a:p>
          <a:p>
            <a:r>
              <a:rPr lang="it-IT" sz="2000" dirty="0"/>
              <a:t>1. Per realizzare la piena integrazione delle persone disabili di cui all'articolo 3 della legge 5 febbraio 1992, n. 104, nell'ambito della vita familiare e sociale, nonché nei percorsi dell'istruzione scolastica o professionale e del lavoro, </a:t>
            </a:r>
            <a:r>
              <a:rPr lang="it-IT" sz="2000" dirty="0">
                <a:solidFill>
                  <a:srgbClr val="FF6600"/>
                </a:solidFill>
              </a:rPr>
              <a:t>i comuni, d'intesa con le aziende unità sanitarie locali, predispongono, su richiesta dell'interessato, un progetto individuale,</a:t>
            </a:r>
            <a:r>
              <a:rPr lang="it-IT" sz="2000" dirty="0"/>
              <a:t> secondo quanto stabilito al comma 2.</a:t>
            </a:r>
          </a:p>
          <a:p>
            <a:r>
              <a:rPr lang="it-IT" sz="2000" dirty="0"/>
              <a:t>2. Nell'ambito delle risorse disponibili in base ai piani di cui agli articoli 18 e 19, </a:t>
            </a:r>
            <a:r>
              <a:rPr lang="it-IT" sz="2000" dirty="0">
                <a:solidFill>
                  <a:srgbClr val="FF6600"/>
                </a:solidFill>
              </a:rPr>
              <a:t>il progetto individuale comprende, oltre alla valutazione diagnostico-funzionale, le prestazioni di cura e di riabilitazione a carico del Servizio sanitario nazionale, i servizi alla persona a cui provvede il comune in forma diretta o accreditata, con particolare riferimento al recupero e all'integrazione sociale, nonché le misure economiche necessarie per il superamento di condizioni di povertà, emarginazione ed esclusione sociale. Nel progetto individuale sono definiti le potenzialità e gli eventuali sostegni per il nucleo familiare</a:t>
            </a:r>
            <a:r>
              <a:rPr lang="it-IT" sz="2000" dirty="0"/>
              <a:t>.</a:t>
            </a:r>
          </a:p>
          <a:p>
            <a:pPr>
              <a:lnSpc>
                <a:spcPct val="80000"/>
              </a:lnSpc>
            </a:pPr>
            <a:endParaRPr lang="it-IT" sz="2000" b="1" i="1" dirty="0">
              <a:solidFill>
                <a:srgbClr val="3366FF"/>
              </a:solidFill>
              <a:cs typeface="Calibri"/>
            </a:endParaRPr>
          </a:p>
          <a:p>
            <a:endParaRPr lang="it-IT" sz="1900" b="1" dirty="0">
              <a:solidFill>
                <a:srgbClr val="FF6600"/>
              </a:solidFill>
              <a:latin typeface="Calibri" charset="0"/>
            </a:endParaRPr>
          </a:p>
        </p:txBody>
      </p:sp>
      <p:sp>
        <p:nvSpPr>
          <p:cNvPr id="33795"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9CE0FD-6C37-B94C-8540-1A59949BD111}" type="slidenum">
              <a:rPr lang="it-IT" sz="1200">
                <a:solidFill>
                  <a:srgbClr val="898989"/>
                </a:solidFill>
              </a:rPr>
              <a:pPr eaLnBrk="1" hangingPunct="1"/>
              <a:t>12</a:t>
            </a:fld>
            <a:endParaRPr lang="it-IT" sz="1200">
              <a:solidFill>
                <a:srgbClr val="898989"/>
              </a:solidFill>
            </a:endParaRPr>
          </a:p>
        </p:txBody>
      </p:sp>
      <p:pic>
        <p:nvPicPr>
          <p:cNvPr id="33796"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049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89" name="Picture 3" descr="FONDAZIONE_DEF_JPEG"/>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79388" y="260350"/>
            <a:ext cx="1079500" cy="936625"/>
          </a:xfrm>
          <a:noFill/>
        </p:spPr>
      </p:pic>
      <p:sp>
        <p:nvSpPr>
          <p:cNvPr id="37890" name="Rectangle 2"/>
          <p:cNvSpPr>
            <a:spLocks noGrp="1" noChangeArrowheads="1"/>
          </p:cNvSpPr>
          <p:nvPr>
            <p:ph type="subTitle" idx="1"/>
          </p:nvPr>
        </p:nvSpPr>
        <p:spPr>
          <a:xfrm>
            <a:off x="179388" y="0"/>
            <a:ext cx="8856662" cy="7200901"/>
          </a:xfrm>
        </p:spPr>
        <p:txBody>
          <a:bodyPr>
            <a:normAutofit/>
          </a:bodyPr>
          <a:lstStyle/>
          <a:p>
            <a:pPr eaLnBrk="1" hangingPunct="1">
              <a:lnSpc>
                <a:spcPct val="80000"/>
              </a:lnSpc>
            </a:pPr>
            <a:endParaRPr lang="it-IT" sz="2800" b="1" dirty="0">
              <a:solidFill>
                <a:srgbClr val="0000FF"/>
              </a:solidFill>
              <a:latin typeface="Calibri" charset="0"/>
            </a:endParaRPr>
          </a:p>
          <a:p>
            <a:pPr eaLnBrk="1" hangingPunct="1">
              <a:lnSpc>
                <a:spcPct val="80000"/>
              </a:lnSpc>
            </a:pPr>
            <a:endParaRPr lang="it-IT" sz="2800" b="1" dirty="0">
              <a:solidFill>
                <a:srgbClr val="0000FF"/>
              </a:solidFill>
              <a:latin typeface="Calibri" charset="0"/>
            </a:endParaRPr>
          </a:p>
          <a:p>
            <a:r>
              <a:rPr lang="it-IT" sz="2000" dirty="0" smtClean="0">
                <a:solidFill>
                  <a:srgbClr val="000000"/>
                </a:solidFill>
                <a:latin typeface="+mn-lt"/>
                <a:cs typeface="American Typewriter"/>
              </a:rPr>
              <a:t>SUPERANDO </a:t>
            </a:r>
            <a:r>
              <a:rPr lang="it-IT" sz="2000" dirty="0" smtClean="0">
                <a:solidFill>
                  <a:srgbClr val="000000"/>
                </a:solidFill>
                <a:latin typeface="+mn-lt"/>
                <a:cs typeface="American Typewriter"/>
              </a:rPr>
              <a:t>UN MODELLO </a:t>
            </a:r>
            <a:r>
              <a:rPr lang="it-IT" sz="2000" dirty="0">
                <a:solidFill>
                  <a:srgbClr val="000000"/>
                </a:solidFill>
                <a:latin typeface="+mn-lt"/>
                <a:cs typeface="American Typewriter"/>
              </a:rPr>
              <a:t>BIO-</a:t>
            </a:r>
            <a:r>
              <a:rPr lang="it-IT" sz="2000" dirty="0" smtClean="0">
                <a:solidFill>
                  <a:srgbClr val="000000"/>
                </a:solidFill>
                <a:latin typeface="+mn-lt"/>
                <a:cs typeface="American Typewriter"/>
              </a:rPr>
              <a:t>MEDICO OBSOLETO  </a:t>
            </a:r>
            <a:endParaRPr lang="it-IT" sz="2000" dirty="0">
              <a:solidFill>
                <a:srgbClr val="000000"/>
              </a:solidFill>
              <a:latin typeface="+mn-lt"/>
              <a:cs typeface="American Typewriter"/>
            </a:endParaRPr>
          </a:p>
          <a:p>
            <a:r>
              <a:rPr lang="it-IT" sz="2000" dirty="0" smtClean="0">
                <a:solidFill>
                  <a:srgbClr val="000000"/>
                </a:solidFill>
                <a:latin typeface="+mn-lt"/>
                <a:cs typeface="American Typewriter"/>
              </a:rPr>
              <a:t>SDOGANANDO DEFINITIVAMENTE </a:t>
            </a:r>
          </a:p>
          <a:p>
            <a:r>
              <a:rPr lang="it-IT" sz="2000" dirty="0" smtClean="0">
                <a:solidFill>
                  <a:srgbClr val="000000"/>
                </a:solidFill>
                <a:latin typeface="+mn-lt"/>
                <a:cs typeface="American Typewriter"/>
              </a:rPr>
              <a:t>IL  </a:t>
            </a:r>
            <a:r>
              <a:rPr lang="it-IT" sz="2000" dirty="0">
                <a:solidFill>
                  <a:srgbClr val="000000"/>
                </a:solidFill>
                <a:latin typeface="+mn-lt"/>
                <a:cs typeface="American Typewriter"/>
              </a:rPr>
              <a:t>MODELLO BIO-PSICO-</a:t>
            </a:r>
            <a:r>
              <a:rPr lang="it-IT" sz="2000" dirty="0" smtClean="0">
                <a:solidFill>
                  <a:srgbClr val="000000"/>
                </a:solidFill>
                <a:latin typeface="+mn-lt"/>
                <a:cs typeface="American Typewriter"/>
              </a:rPr>
              <a:t>SOCIALE</a:t>
            </a:r>
          </a:p>
          <a:p>
            <a:endParaRPr lang="it-IT" sz="2000" dirty="0" smtClean="0">
              <a:solidFill>
                <a:srgbClr val="000000"/>
              </a:solidFill>
              <a:latin typeface="+mn-lt"/>
              <a:cs typeface="American Typewriter"/>
            </a:endParaRPr>
          </a:p>
          <a:p>
            <a:r>
              <a:rPr lang="it-IT" sz="2000" dirty="0" smtClean="0">
                <a:solidFill>
                  <a:srgbClr val="FF0000"/>
                </a:solidFill>
                <a:latin typeface="+mn-lt"/>
                <a:cs typeface="American Typewriter"/>
              </a:rPr>
              <a:t>PERCHE’ </a:t>
            </a:r>
            <a:endParaRPr lang="it-IT" sz="2000" dirty="0">
              <a:solidFill>
                <a:srgbClr val="FF0000"/>
              </a:solidFill>
              <a:latin typeface="+mn-lt"/>
              <a:cs typeface="American Typewriter"/>
            </a:endParaRPr>
          </a:p>
          <a:p>
            <a:r>
              <a:rPr lang="it-IT" sz="2000" dirty="0">
                <a:solidFill>
                  <a:schemeClr val="tx1"/>
                </a:solidFill>
                <a:latin typeface="+mn-lt"/>
                <a:cs typeface="American Typewriter"/>
              </a:rPr>
              <a:t>…UN AMBIENTE FAVOREVOLE </a:t>
            </a:r>
            <a:r>
              <a:rPr lang="it-IT" sz="2000" dirty="0" smtClean="0">
                <a:solidFill>
                  <a:schemeClr val="tx1"/>
                </a:solidFill>
                <a:latin typeface="+mn-lt"/>
                <a:cs typeface="American Typewriter"/>
              </a:rPr>
              <a:t>CAMBIA </a:t>
            </a:r>
            <a:r>
              <a:rPr lang="it-IT" sz="2000" dirty="0">
                <a:solidFill>
                  <a:schemeClr val="tx1"/>
                </a:solidFill>
                <a:latin typeface="+mn-lt"/>
                <a:cs typeface="American Typewriter"/>
              </a:rPr>
              <a:t>LA STORIA </a:t>
            </a:r>
          </a:p>
          <a:p>
            <a:r>
              <a:rPr lang="it-IT" sz="2000" dirty="0">
                <a:solidFill>
                  <a:schemeClr val="tx1"/>
                </a:solidFill>
                <a:latin typeface="+mn-lt"/>
                <a:cs typeface="American Typewriter"/>
              </a:rPr>
              <a:t>DELLE PERSONE CON DISABILITA</a:t>
            </a:r>
            <a:r>
              <a:rPr lang="it-IT" sz="2000" i="1" dirty="0">
                <a:solidFill>
                  <a:schemeClr val="tx1"/>
                </a:solidFill>
                <a:latin typeface="+mn-lt"/>
                <a:cs typeface="American Typewriter"/>
              </a:rPr>
              <a:t>’ </a:t>
            </a:r>
            <a:r>
              <a:rPr lang="it-IT" sz="2000" i="1" dirty="0" smtClean="0">
                <a:solidFill>
                  <a:schemeClr val="tx1"/>
                </a:solidFill>
                <a:latin typeface="+mn-lt"/>
                <a:cs typeface="American Typewriter"/>
              </a:rPr>
              <a:t>…</a:t>
            </a:r>
          </a:p>
          <a:p>
            <a:endParaRPr lang="it-IT" sz="2000" i="1" dirty="0" smtClean="0">
              <a:solidFill>
                <a:schemeClr val="tx1"/>
              </a:solidFill>
              <a:latin typeface="+mn-lt"/>
              <a:cs typeface="Arial Black" charset="0"/>
            </a:endParaRPr>
          </a:p>
          <a:p>
            <a:r>
              <a:rPr lang="it-IT" sz="2000" dirty="0" smtClean="0">
                <a:solidFill>
                  <a:srgbClr val="FF0000"/>
                </a:solidFill>
                <a:latin typeface="+mn-lt"/>
                <a:cs typeface="American Typewriter"/>
              </a:rPr>
              <a:t>E </a:t>
            </a:r>
            <a:r>
              <a:rPr lang="it-IT" sz="2000" dirty="0">
                <a:solidFill>
                  <a:srgbClr val="FF0000"/>
                </a:solidFill>
                <a:latin typeface="+mn-lt"/>
                <a:cs typeface="American Typewriter"/>
              </a:rPr>
              <a:t>ANDARE  </a:t>
            </a:r>
            <a:r>
              <a:rPr lang="it-IT" sz="2000" dirty="0" smtClean="0">
                <a:solidFill>
                  <a:srgbClr val="FF0000"/>
                </a:solidFill>
                <a:latin typeface="+mn-lt"/>
                <a:cs typeface="American Typewriter"/>
              </a:rPr>
              <a:t>OLTRE:</a:t>
            </a:r>
            <a:endParaRPr lang="it-IT" sz="2000" dirty="0">
              <a:solidFill>
                <a:schemeClr val="tx1"/>
              </a:solidFill>
              <a:latin typeface="+mn-lt"/>
              <a:cs typeface="American Typewriter"/>
            </a:endParaRPr>
          </a:p>
          <a:p>
            <a:r>
              <a:rPr lang="it-IT" sz="2000" dirty="0">
                <a:solidFill>
                  <a:schemeClr val="tx1"/>
                </a:solidFill>
                <a:latin typeface="+mn-lt"/>
                <a:cs typeface="American Typewriter"/>
              </a:rPr>
              <a:t>VERSO L’APPROCCIO DEI DIRITTI UMANI,</a:t>
            </a:r>
          </a:p>
          <a:p>
            <a:r>
              <a:rPr lang="it-IT" sz="2000" dirty="0">
                <a:solidFill>
                  <a:schemeClr val="tx1"/>
                </a:solidFill>
                <a:latin typeface="+mn-lt"/>
                <a:cs typeface="American Typewriter"/>
              </a:rPr>
              <a:t>VERSO L’AUTO </a:t>
            </a:r>
            <a:r>
              <a:rPr lang="it-IT" sz="2000" dirty="0" smtClean="0">
                <a:solidFill>
                  <a:schemeClr val="tx1"/>
                </a:solidFill>
                <a:latin typeface="+mn-lt"/>
                <a:cs typeface="American Typewriter"/>
              </a:rPr>
              <a:t>DETERMINAZIONE </a:t>
            </a:r>
          </a:p>
          <a:p>
            <a:r>
              <a:rPr lang="it-IT" sz="2000" dirty="0" smtClean="0">
                <a:solidFill>
                  <a:schemeClr val="tx1"/>
                </a:solidFill>
                <a:latin typeface="+mn-lt"/>
                <a:cs typeface="American Typewriter"/>
              </a:rPr>
              <a:t>E </a:t>
            </a:r>
            <a:r>
              <a:rPr lang="it-IT" sz="2000" dirty="0">
                <a:solidFill>
                  <a:schemeClr val="tx1"/>
                </a:solidFill>
                <a:latin typeface="+mn-lt"/>
                <a:cs typeface="American Typewriter"/>
              </a:rPr>
              <a:t>L’AUTO RAPPRESENTANZA, </a:t>
            </a:r>
          </a:p>
          <a:p>
            <a:r>
              <a:rPr lang="it-IT" sz="2000" dirty="0">
                <a:solidFill>
                  <a:schemeClr val="tx1"/>
                </a:solidFill>
                <a:latin typeface="+mn-lt"/>
                <a:cs typeface="American Typewriter"/>
              </a:rPr>
              <a:t>VERSO LA REALE INCLUSIONE SOCIALE </a:t>
            </a:r>
            <a:endParaRPr lang="it-IT" sz="2000" dirty="0" smtClean="0">
              <a:solidFill>
                <a:schemeClr val="tx1"/>
              </a:solidFill>
              <a:latin typeface="+mn-lt"/>
              <a:cs typeface="American Typewriter"/>
            </a:endParaRPr>
          </a:p>
          <a:p>
            <a:r>
              <a:rPr lang="it-IT" sz="2000" dirty="0" smtClean="0">
                <a:solidFill>
                  <a:schemeClr val="tx1"/>
                </a:solidFill>
                <a:latin typeface="+mn-lt"/>
                <a:cs typeface="American Typewriter"/>
              </a:rPr>
              <a:t>DELLE PERSONE </a:t>
            </a:r>
            <a:r>
              <a:rPr lang="it-IT" sz="2000" dirty="0">
                <a:solidFill>
                  <a:schemeClr val="tx1"/>
                </a:solidFill>
                <a:latin typeface="+mn-lt"/>
                <a:cs typeface="American Typewriter"/>
              </a:rPr>
              <a:t>CON DISABILITA’</a:t>
            </a:r>
          </a:p>
          <a:p>
            <a:endParaRPr lang="it-IT" sz="2000" b="1" i="1" dirty="0">
              <a:solidFill>
                <a:srgbClr val="FF6600"/>
              </a:solidFill>
              <a:latin typeface="+mn-lt"/>
            </a:endParaRPr>
          </a:p>
          <a:p>
            <a:endParaRPr lang="it-IT" sz="1900" b="1" i="1" dirty="0">
              <a:solidFill>
                <a:srgbClr val="FF6600"/>
              </a:solidFill>
              <a:latin typeface="Calibri" charset="0"/>
              <a:cs typeface="Arial Black" charset="0"/>
            </a:endParaRPr>
          </a:p>
          <a:p>
            <a:endParaRPr lang="it-IT" sz="1900" b="1" dirty="0">
              <a:solidFill>
                <a:srgbClr val="FF6600"/>
              </a:solidFill>
              <a:latin typeface="Calibri" charset="0"/>
              <a:cs typeface="Arial Black" charset="0"/>
            </a:endParaRPr>
          </a:p>
          <a:p>
            <a:pPr algn="l" eaLnBrk="1" hangingPunct="1">
              <a:lnSpc>
                <a:spcPct val="80000"/>
              </a:lnSpc>
            </a:pPr>
            <a:endParaRPr lang="it-IT" sz="1900" b="1" dirty="0">
              <a:solidFill>
                <a:srgbClr val="FF6600"/>
              </a:solidFill>
              <a:latin typeface="Arial Black" charset="0"/>
              <a:cs typeface="Arial Black" charset="0"/>
            </a:endParaRPr>
          </a:p>
        </p:txBody>
      </p:sp>
      <p:sp>
        <p:nvSpPr>
          <p:cNvPr id="37891"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96CE62-5B40-2F43-855F-40526CECD63E}" type="slidenum">
              <a:rPr lang="it-IT" sz="1200">
                <a:solidFill>
                  <a:srgbClr val="898989"/>
                </a:solidFill>
              </a:rPr>
              <a:pPr eaLnBrk="1" hangingPunct="1"/>
              <a:t>13</a:t>
            </a:fld>
            <a:endParaRPr lang="it-IT" sz="1200">
              <a:solidFill>
                <a:srgbClr val="898989"/>
              </a:solidFill>
            </a:endParaRPr>
          </a:p>
        </p:txBody>
      </p:sp>
      <p:pic>
        <p:nvPicPr>
          <p:cNvPr id="37892"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5267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7"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19458" name="Rectangle 2"/>
          <p:cNvSpPr>
            <a:spLocks noGrp="1" noChangeArrowheads="1"/>
          </p:cNvSpPr>
          <p:nvPr>
            <p:ph type="subTitle" idx="1"/>
          </p:nvPr>
        </p:nvSpPr>
        <p:spPr>
          <a:xfrm>
            <a:off x="395288" y="260350"/>
            <a:ext cx="8424862" cy="6378575"/>
          </a:xfrm>
        </p:spPr>
        <p:txBody>
          <a:bodyPr>
            <a:normAutofit fontScale="62500" lnSpcReduction="20000"/>
          </a:bodyPr>
          <a:lstStyle/>
          <a:p>
            <a:pPr eaLnBrk="1" hangingPunct="1">
              <a:lnSpc>
                <a:spcPct val="80000"/>
              </a:lnSpc>
            </a:pPr>
            <a:endParaRPr lang="it-IT" sz="2800" b="1" dirty="0">
              <a:solidFill>
                <a:srgbClr val="0000FF"/>
              </a:solidFill>
              <a:latin typeface="Calibri" charset="0"/>
            </a:endParaRPr>
          </a:p>
          <a:p>
            <a:pPr eaLnBrk="1" hangingPunct="1">
              <a:lnSpc>
                <a:spcPct val="80000"/>
              </a:lnSpc>
            </a:pPr>
            <a:endParaRPr lang="it-IT" i="1" dirty="0">
              <a:solidFill>
                <a:srgbClr val="008000"/>
              </a:solidFill>
              <a:latin typeface="American Typewriter"/>
              <a:cs typeface="American Typewriter"/>
            </a:endParaRPr>
          </a:p>
          <a:p>
            <a:pPr eaLnBrk="1" hangingPunct="1">
              <a:lnSpc>
                <a:spcPct val="80000"/>
              </a:lnSpc>
            </a:pPr>
            <a:endParaRPr lang="it-IT" b="1" i="1" dirty="0" smtClean="0">
              <a:solidFill>
                <a:srgbClr val="008000"/>
              </a:solidFill>
              <a:latin typeface="American Typewriter"/>
              <a:cs typeface="American Typewriter"/>
            </a:endParaRPr>
          </a:p>
          <a:p>
            <a:pPr eaLnBrk="1" hangingPunct="1">
              <a:lnSpc>
                <a:spcPct val="80000"/>
              </a:lnSpc>
            </a:pPr>
            <a:endParaRPr lang="it-IT" b="1" i="1" dirty="0">
              <a:solidFill>
                <a:srgbClr val="008000"/>
              </a:solidFill>
              <a:latin typeface="American Typewriter"/>
              <a:cs typeface="American Typewriter"/>
            </a:endParaRPr>
          </a:p>
          <a:p>
            <a:pPr eaLnBrk="1" hangingPunct="1">
              <a:lnSpc>
                <a:spcPct val="80000"/>
              </a:lnSpc>
            </a:pPr>
            <a:r>
              <a:rPr lang="it-IT" sz="2500" b="1" i="1" dirty="0" smtClean="0">
                <a:solidFill>
                  <a:srgbClr val="008000"/>
                </a:solidFill>
                <a:latin typeface="American Typewriter"/>
                <a:cs typeface="American Typewriter"/>
              </a:rPr>
              <a:t>LA VECCHIAIA</a:t>
            </a:r>
          </a:p>
          <a:p>
            <a:pPr eaLnBrk="1" hangingPunct="1">
              <a:lnSpc>
                <a:spcPct val="80000"/>
              </a:lnSpc>
            </a:pPr>
            <a:endParaRPr lang="it-IT" sz="2500" b="1" i="1" dirty="0" smtClean="0">
              <a:solidFill>
                <a:srgbClr val="008000"/>
              </a:solidFill>
              <a:latin typeface="American Typewriter"/>
              <a:cs typeface="American Typewriter"/>
            </a:endParaRPr>
          </a:p>
          <a:p>
            <a:pPr eaLnBrk="1" hangingPunct="1">
              <a:lnSpc>
                <a:spcPct val="80000"/>
              </a:lnSpc>
            </a:pPr>
            <a:r>
              <a:rPr lang="it-IT" sz="2500" i="1" dirty="0" smtClean="0">
                <a:solidFill>
                  <a:srgbClr val="008000"/>
                </a:solidFill>
                <a:latin typeface="American Typewriter"/>
                <a:cs typeface="American Typewriter"/>
              </a:rPr>
              <a:t>LA </a:t>
            </a:r>
            <a:r>
              <a:rPr lang="it-IT" sz="2500" i="1" dirty="0">
                <a:solidFill>
                  <a:srgbClr val="008000"/>
                </a:solidFill>
                <a:latin typeface="American Typewriter"/>
                <a:cs typeface="American Typewriter"/>
              </a:rPr>
              <a:t>SPERANZA DI VITA </a:t>
            </a:r>
            <a:r>
              <a:rPr lang="it-IT" sz="2500" i="1" dirty="0" smtClean="0">
                <a:solidFill>
                  <a:srgbClr val="008000"/>
                </a:solidFill>
                <a:latin typeface="American Typewriter"/>
                <a:cs typeface="American Typewriter"/>
              </a:rPr>
              <a:t>SI </a:t>
            </a:r>
            <a:r>
              <a:rPr lang="it-IT" sz="2500" i="1" dirty="0">
                <a:solidFill>
                  <a:srgbClr val="008000"/>
                </a:solidFill>
                <a:latin typeface="American Typewriter"/>
                <a:cs typeface="American Typewriter"/>
              </a:rPr>
              <a:t>INNALZA </a:t>
            </a:r>
            <a:r>
              <a:rPr lang="it-IT" sz="2500" i="1" dirty="0" smtClean="0">
                <a:solidFill>
                  <a:srgbClr val="008000"/>
                </a:solidFill>
                <a:latin typeface="American Typewriter"/>
                <a:cs typeface="American Typewriter"/>
              </a:rPr>
              <a:t>PER NOI TUTTI,  E QUINDI ANCHE QUELLA </a:t>
            </a:r>
          </a:p>
          <a:p>
            <a:pPr eaLnBrk="1" hangingPunct="1">
              <a:lnSpc>
                <a:spcPct val="80000"/>
              </a:lnSpc>
            </a:pPr>
            <a:r>
              <a:rPr lang="it-IT" sz="2500" i="1" dirty="0" smtClean="0">
                <a:solidFill>
                  <a:srgbClr val="008000"/>
                </a:solidFill>
                <a:latin typeface="American Typewriter"/>
                <a:cs typeface="American Typewriter"/>
              </a:rPr>
              <a:t>DELLE </a:t>
            </a:r>
            <a:r>
              <a:rPr lang="it-IT" sz="2500" b="1" i="1" dirty="0" smtClean="0">
                <a:solidFill>
                  <a:srgbClr val="3366FF"/>
                </a:solidFill>
                <a:latin typeface="American Typewriter"/>
                <a:cs typeface="American Typewriter"/>
              </a:rPr>
              <a:t>PERSONE CON DISABILITA’</a:t>
            </a:r>
          </a:p>
          <a:p>
            <a:pPr>
              <a:lnSpc>
                <a:spcPct val="80000"/>
              </a:lnSpc>
            </a:pPr>
            <a:r>
              <a:rPr lang="it-IT" sz="2500" i="1" dirty="0" smtClean="0">
                <a:solidFill>
                  <a:srgbClr val="008000"/>
                </a:solidFill>
                <a:latin typeface="American Typewriter"/>
                <a:cs typeface="American Typewriter"/>
              </a:rPr>
              <a:t>NELLE STAGIONI DELLA VITA, CAMBIANO </a:t>
            </a:r>
            <a:r>
              <a:rPr lang="it-IT" sz="2500" i="1" dirty="0">
                <a:solidFill>
                  <a:srgbClr val="008000"/>
                </a:solidFill>
                <a:latin typeface="American Typewriter"/>
                <a:cs typeface="American Typewriter"/>
              </a:rPr>
              <a:t>I BISOGNI</a:t>
            </a:r>
            <a:r>
              <a:rPr lang="it-IT" sz="2500" i="1" dirty="0" smtClean="0">
                <a:solidFill>
                  <a:srgbClr val="008000"/>
                </a:solidFill>
                <a:latin typeface="American Typewriter"/>
                <a:cs typeface="American Typewriter"/>
              </a:rPr>
              <a:t>,MA  RESTANO FERMI  </a:t>
            </a:r>
          </a:p>
          <a:p>
            <a:pPr>
              <a:lnSpc>
                <a:spcPct val="80000"/>
              </a:lnSpc>
            </a:pPr>
            <a:r>
              <a:rPr lang="it-IT" sz="2500" i="1" dirty="0" smtClean="0">
                <a:solidFill>
                  <a:srgbClr val="008000"/>
                </a:solidFill>
                <a:latin typeface="American Typewriter"/>
                <a:cs typeface="American Typewriter"/>
              </a:rPr>
              <a:t> </a:t>
            </a:r>
            <a:r>
              <a:rPr lang="it-IT" sz="2500" i="1" dirty="0">
                <a:solidFill>
                  <a:srgbClr val="008000"/>
                </a:solidFill>
                <a:latin typeface="American Typewriter"/>
                <a:cs typeface="American Typewriter"/>
              </a:rPr>
              <a:t>I </a:t>
            </a:r>
            <a:r>
              <a:rPr lang="it-IT" sz="2500" i="1" dirty="0" smtClean="0">
                <a:solidFill>
                  <a:srgbClr val="008000"/>
                </a:solidFill>
                <a:latin typeface="American Typewriter"/>
                <a:cs typeface="American Typewriter"/>
              </a:rPr>
              <a:t>DIRITTI</a:t>
            </a:r>
            <a:r>
              <a:rPr lang="it-IT" sz="2500" i="1" dirty="0">
                <a:solidFill>
                  <a:srgbClr val="008000"/>
                </a:solidFill>
                <a:latin typeface="American Typewriter"/>
                <a:cs typeface="American Typewriter"/>
              </a:rPr>
              <a:t>, </a:t>
            </a:r>
            <a:r>
              <a:rPr lang="it-IT" sz="2500" i="1" dirty="0" smtClean="0">
                <a:solidFill>
                  <a:srgbClr val="008000"/>
                </a:solidFill>
                <a:latin typeface="American Typewriter"/>
                <a:cs typeface="American Typewriter"/>
              </a:rPr>
              <a:t>INCLUSO </a:t>
            </a:r>
            <a:r>
              <a:rPr lang="it-IT" sz="2500" i="1" dirty="0">
                <a:solidFill>
                  <a:srgbClr val="008000"/>
                </a:solidFill>
                <a:latin typeface="American Typewriter"/>
                <a:cs typeface="American Typewriter"/>
              </a:rPr>
              <a:t>QUELLO </a:t>
            </a:r>
            <a:r>
              <a:rPr lang="it-IT" sz="2500" i="1" dirty="0" smtClean="0">
                <a:solidFill>
                  <a:srgbClr val="008000"/>
                </a:solidFill>
                <a:latin typeface="American Typewriter"/>
                <a:cs typeface="American Typewriter"/>
              </a:rPr>
              <a:t>DI  </a:t>
            </a:r>
            <a:r>
              <a:rPr lang="it-IT" sz="2500" b="1" i="1" dirty="0" smtClean="0">
                <a:solidFill>
                  <a:srgbClr val="3366FF"/>
                </a:solidFill>
                <a:latin typeface="American Typewriter"/>
                <a:cs typeface="American Typewriter"/>
              </a:rPr>
              <a:t>INVECCHIARE  DIGNITOSAMENTE.</a:t>
            </a:r>
          </a:p>
          <a:p>
            <a:endParaRPr lang="it-IT" sz="2500" i="1" dirty="0">
              <a:solidFill>
                <a:srgbClr val="008000"/>
              </a:solidFill>
              <a:latin typeface="American Typewriter"/>
              <a:cs typeface="American Typewriter"/>
            </a:endParaRPr>
          </a:p>
          <a:p>
            <a:r>
              <a:rPr lang="it-IT" sz="2500" i="1" dirty="0" smtClean="0">
                <a:solidFill>
                  <a:srgbClr val="008000"/>
                </a:solidFill>
                <a:latin typeface="American Typewriter"/>
                <a:cs typeface="American Typewriter"/>
              </a:rPr>
              <a:t>INACCETTABILE </a:t>
            </a:r>
            <a:r>
              <a:rPr lang="it-IT" sz="2500" i="1" dirty="0">
                <a:solidFill>
                  <a:srgbClr val="008000"/>
                </a:solidFill>
                <a:latin typeface="American Typewriter"/>
                <a:cs typeface="American Typewriter"/>
              </a:rPr>
              <a:t>CHE A 65 ANNI </a:t>
            </a:r>
            <a:r>
              <a:rPr lang="it-IT" sz="2500" i="1" dirty="0" smtClean="0">
                <a:solidFill>
                  <a:srgbClr val="008000"/>
                </a:solidFill>
                <a:latin typeface="American Typewriter"/>
                <a:cs typeface="American Typewriter"/>
              </a:rPr>
              <a:t>LA</a:t>
            </a:r>
            <a:r>
              <a:rPr lang="it-IT" sz="2500" i="1" dirty="0" smtClean="0">
                <a:solidFill>
                  <a:srgbClr val="000000"/>
                </a:solidFill>
                <a:latin typeface="American Typewriter"/>
                <a:cs typeface="American Typewriter"/>
              </a:rPr>
              <a:t>  </a:t>
            </a:r>
            <a:r>
              <a:rPr lang="it-IT" sz="2500" b="1" i="1" dirty="0">
                <a:solidFill>
                  <a:srgbClr val="3366FF"/>
                </a:solidFill>
                <a:latin typeface="American Typewriter"/>
                <a:cs typeface="American Typewriter"/>
              </a:rPr>
              <a:t>PERSONA CON DISABILITA’ </a:t>
            </a:r>
          </a:p>
          <a:p>
            <a:r>
              <a:rPr lang="it-IT" sz="2500" i="1" dirty="0">
                <a:solidFill>
                  <a:srgbClr val="008000"/>
                </a:solidFill>
                <a:latin typeface="American Typewriter"/>
                <a:cs typeface="American Typewriter"/>
              </a:rPr>
              <a:t>VENGA CONSIDERATA UN SEMPLICE “ANZIANO” </a:t>
            </a:r>
          </a:p>
          <a:p>
            <a:r>
              <a:rPr lang="it-IT" sz="2500" i="1" dirty="0">
                <a:solidFill>
                  <a:srgbClr val="008000"/>
                </a:solidFill>
                <a:latin typeface="American Typewriter"/>
                <a:cs typeface="American Typewriter"/>
              </a:rPr>
              <a:t>NEGANDOLE   IL “SUO” PROGETTO DI VITA, STAVOLGENDOLE </a:t>
            </a:r>
            <a:r>
              <a:rPr lang="it-IT" sz="2500" i="1" dirty="0" smtClean="0">
                <a:solidFill>
                  <a:srgbClr val="008000"/>
                </a:solidFill>
                <a:latin typeface="American Typewriter"/>
                <a:cs typeface="American Typewriter"/>
              </a:rPr>
              <a:t>,</a:t>
            </a:r>
          </a:p>
          <a:p>
            <a:r>
              <a:rPr lang="it-IT" sz="2500" i="1" dirty="0" smtClean="0">
                <a:solidFill>
                  <a:srgbClr val="008000"/>
                </a:solidFill>
                <a:latin typeface="American Typewriter"/>
                <a:cs typeface="American Typewriter"/>
              </a:rPr>
              <a:t>LE  </a:t>
            </a:r>
            <a:r>
              <a:rPr lang="it-IT" sz="2500" i="1" dirty="0">
                <a:solidFill>
                  <a:srgbClr val="008000"/>
                </a:solidFill>
                <a:latin typeface="American Typewriter"/>
                <a:cs typeface="American Typewriter"/>
              </a:rPr>
              <a:t>ABITUDINI,SOTTRAENDOLA ALLE  AMICIZIE, </a:t>
            </a:r>
          </a:p>
          <a:p>
            <a:r>
              <a:rPr lang="it-IT" sz="2500" i="1" dirty="0">
                <a:solidFill>
                  <a:srgbClr val="008000"/>
                </a:solidFill>
                <a:latin typeface="American Typewriter"/>
                <a:cs typeface="American Typewriter"/>
              </a:rPr>
              <a:t>AGLI AFFETTI E CONDANNANDOLA, IN MOLTEPLICI  CASI,   </a:t>
            </a:r>
          </a:p>
          <a:p>
            <a:r>
              <a:rPr lang="it-IT" sz="2500" i="1" dirty="0">
                <a:solidFill>
                  <a:srgbClr val="008000"/>
                </a:solidFill>
                <a:latin typeface="American Typewriter"/>
                <a:cs typeface="American Typewriter"/>
              </a:rPr>
              <a:t>AD UNA RESIDENZIALITA’ COATTA. </a:t>
            </a:r>
          </a:p>
          <a:p>
            <a:endParaRPr lang="it-IT" sz="2500" i="1" dirty="0">
              <a:solidFill>
                <a:srgbClr val="008000"/>
              </a:solidFill>
              <a:latin typeface="American Typewriter"/>
              <a:cs typeface="American Typewriter"/>
            </a:endParaRPr>
          </a:p>
          <a:p>
            <a:r>
              <a:rPr lang="it-IT" sz="2500" i="1" dirty="0">
                <a:solidFill>
                  <a:srgbClr val="008000"/>
                </a:solidFill>
                <a:latin typeface="American Typewriter"/>
                <a:cs typeface="American Typewriter"/>
              </a:rPr>
              <a:t>“IPSO-FACTO” SUBDOLAMENTE LE SI IMPONE  </a:t>
            </a:r>
          </a:p>
          <a:p>
            <a:r>
              <a:rPr lang="it-IT" sz="2500" i="1" dirty="0">
                <a:solidFill>
                  <a:srgbClr val="008000"/>
                </a:solidFill>
                <a:latin typeface="American Typewriter"/>
                <a:cs typeface="American Typewriter"/>
              </a:rPr>
              <a:t>UN CAMBIAMENTO DELLO STILE DI VITA, LA SI TRAUMATIZZA,</a:t>
            </a:r>
          </a:p>
          <a:p>
            <a:r>
              <a:rPr lang="it-IT" sz="2500" i="1" dirty="0" smtClean="0">
                <a:solidFill>
                  <a:srgbClr val="008000"/>
                </a:solidFill>
                <a:latin typeface="American Typewriter"/>
                <a:cs typeface="American Typewriter"/>
              </a:rPr>
              <a:t>LE </a:t>
            </a:r>
            <a:r>
              <a:rPr lang="it-IT" sz="2500" i="1" dirty="0">
                <a:solidFill>
                  <a:srgbClr val="008000"/>
                </a:solidFill>
                <a:latin typeface="American Typewriter"/>
                <a:cs typeface="American Typewriter"/>
              </a:rPr>
              <a:t>SI </a:t>
            </a:r>
            <a:r>
              <a:rPr lang="it-IT" sz="2500" i="1" dirty="0" smtClean="0">
                <a:solidFill>
                  <a:srgbClr val="008000"/>
                </a:solidFill>
                <a:latin typeface="American Typewriter"/>
                <a:cs typeface="American Typewriter"/>
              </a:rPr>
              <a:t>DANNEGGIA LA </a:t>
            </a:r>
            <a:r>
              <a:rPr lang="it-IT" sz="2500" i="1" dirty="0">
                <a:solidFill>
                  <a:srgbClr val="008000"/>
                </a:solidFill>
                <a:latin typeface="American Typewriter"/>
                <a:cs typeface="American Typewriter"/>
              </a:rPr>
              <a:t>CONDIZIONE PSICO-FISICA , </a:t>
            </a:r>
          </a:p>
          <a:p>
            <a:r>
              <a:rPr lang="it-IT" sz="2500" i="1" dirty="0" smtClean="0">
                <a:solidFill>
                  <a:srgbClr val="008000"/>
                </a:solidFill>
                <a:latin typeface="American Typewriter"/>
                <a:cs typeface="American Typewriter"/>
              </a:rPr>
              <a:t>NEGANDOLE LA </a:t>
            </a:r>
            <a:r>
              <a:rPr lang="it-IT" sz="2500" i="1" dirty="0">
                <a:solidFill>
                  <a:srgbClr val="008000"/>
                </a:solidFill>
                <a:latin typeface="American Typewriter"/>
                <a:cs typeface="American Typewriter"/>
              </a:rPr>
              <a:t>LIBERTA’ DI COLTIVARE  RELAZIONI UMANE  </a:t>
            </a:r>
          </a:p>
          <a:p>
            <a:r>
              <a:rPr lang="it-IT" sz="2500" i="1" dirty="0">
                <a:solidFill>
                  <a:srgbClr val="008000"/>
                </a:solidFill>
                <a:latin typeface="American Typewriter"/>
                <a:cs typeface="American Typewriter"/>
              </a:rPr>
              <a:t>A VOLTE FATICOSAMENTE COLTIVATE.</a:t>
            </a:r>
          </a:p>
          <a:p>
            <a:endParaRPr lang="it-IT" sz="2500" b="1" dirty="0" smtClean="0">
              <a:solidFill>
                <a:srgbClr val="008000"/>
              </a:solidFill>
              <a:latin typeface="American Typewriter"/>
              <a:cs typeface="American Typewriter"/>
            </a:endParaRPr>
          </a:p>
          <a:p>
            <a:r>
              <a:rPr lang="it-IT" sz="2500" b="1" dirty="0" smtClean="0">
                <a:solidFill>
                  <a:srgbClr val="008000"/>
                </a:solidFill>
                <a:latin typeface="American Typewriter"/>
                <a:cs typeface="American Typewriter"/>
              </a:rPr>
              <a:t>Forzare </a:t>
            </a:r>
            <a:r>
              <a:rPr lang="it-IT" sz="2500" b="1" dirty="0">
                <a:solidFill>
                  <a:srgbClr val="008000"/>
                </a:solidFill>
                <a:latin typeface="American Typewriter"/>
                <a:cs typeface="American Typewriter"/>
              </a:rPr>
              <a:t>una </a:t>
            </a:r>
            <a:r>
              <a:rPr lang="it-IT" sz="2500" b="1" dirty="0">
                <a:solidFill>
                  <a:srgbClr val="3366FF"/>
                </a:solidFill>
                <a:latin typeface="American Typewriter"/>
                <a:cs typeface="American Typewriter"/>
              </a:rPr>
              <a:t>persona con disabilità </a:t>
            </a:r>
            <a:r>
              <a:rPr lang="it-IT" sz="2500" b="1" dirty="0">
                <a:solidFill>
                  <a:srgbClr val="008000"/>
                </a:solidFill>
                <a:latin typeface="American Typewriter"/>
                <a:cs typeface="American Typewriter"/>
              </a:rPr>
              <a:t>che conserva </a:t>
            </a:r>
            <a:r>
              <a:rPr lang="it-IT" sz="2500" b="1" dirty="0" smtClean="0">
                <a:solidFill>
                  <a:srgbClr val="008000"/>
                </a:solidFill>
                <a:latin typeface="American Typewriter"/>
                <a:cs typeface="American Typewriter"/>
              </a:rPr>
              <a:t>sufficienti</a:t>
            </a:r>
          </a:p>
          <a:p>
            <a:r>
              <a:rPr lang="it-IT" sz="2500" b="1" dirty="0" smtClean="0">
                <a:solidFill>
                  <a:srgbClr val="008000"/>
                </a:solidFill>
                <a:latin typeface="American Typewriter"/>
                <a:cs typeface="American Typewriter"/>
              </a:rPr>
              <a:t> </a:t>
            </a:r>
            <a:r>
              <a:rPr lang="it-IT" sz="2500" b="1" dirty="0">
                <a:solidFill>
                  <a:srgbClr val="008000"/>
                </a:solidFill>
                <a:latin typeface="American Typewriter"/>
                <a:cs typeface="American Typewriter"/>
              </a:rPr>
              <a:t>capacità di autonomia a regimi previsti </a:t>
            </a:r>
            <a:r>
              <a:rPr lang="it-IT" sz="2500" b="1" dirty="0" smtClean="0">
                <a:solidFill>
                  <a:srgbClr val="008000"/>
                </a:solidFill>
                <a:latin typeface="American Typewriter"/>
                <a:cs typeface="American Typewriter"/>
              </a:rPr>
              <a:t>per </a:t>
            </a:r>
            <a:r>
              <a:rPr lang="it-IT" sz="2500" b="1" dirty="0">
                <a:solidFill>
                  <a:srgbClr val="008000"/>
                </a:solidFill>
                <a:latin typeface="American Typewriter"/>
                <a:cs typeface="American Typewriter"/>
              </a:rPr>
              <a:t>anziani non autosufficienti </a:t>
            </a:r>
            <a:endParaRPr lang="it-IT" sz="2500" b="1" dirty="0" smtClean="0">
              <a:solidFill>
                <a:srgbClr val="008000"/>
              </a:solidFill>
              <a:latin typeface="American Typewriter"/>
              <a:cs typeface="American Typewriter"/>
            </a:endParaRPr>
          </a:p>
          <a:p>
            <a:r>
              <a:rPr lang="it-IT" sz="2500" b="1" dirty="0" smtClean="0">
                <a:solidFill>
                  <a:srgbClr val="008000"/>
                </a:solidFill>
                <a:latin typeface="American Typewriter"/>
                <a:cs typeface="American Typewriter"/>
              </a:rPr>
              <a:t>è </a:t>
            </a:r>
            <a:r>
              <a:rPr lang="it-IT" sz="2500" b="1" dirty="0">
                <a:solidFill>
                  <a:srgbClr val="008000"/>
                </a:solidFill>
                <a:latin typeface="American Typewriter"/>
                <a:cs typeface="American Typewriter"/>
              </a:rPr>
              <a:t>un </a:t>
            </a:r>
            <a:r>
              <a:rPr lang="it-IT" sz="2500" b="1" dirty="0" smtClean="0">
                <a:solidFill>
                  <a:srgbClr val="008000"/>
                </a:solidFill>
                <a:latin typeface="American Typewriter"/>
                <a:cs typeface="American Typewriter"/>
              </a:rPr>
              <a:t>deprecabile </a:t>
            </a:r>
            <a:r>
              <a:rPr lang="it-IT" sz="2500" b="1" dirty="0">
                <a:solidFill>
                  <a:srgbClr val="008000"/>
                </a:solidFill>
                <a:latin typeface="American Typewriter"/>
                <a:cs typeface="American Typewriter"/>
              </a:rPr>
              <a:t>atto di coartazione, violenza e totale inciviltà</a:t>
            </a:r>
            <a:endParaRPr lang="it-IT" sz="2500" b="1" i="1" dirty="0">
              <a:solidFill>
                <a:srgbClr val="000000"/>
              </a:solidFill>
              <a:latin typeface="Calibri"/>
              <a:cs typeface="Calibri"/>
            </a:endParaRPr>
          </a:p>
          <a:p>
            <a:pPr eaLnBrk="1" hangingPunct="1">
              <a:lnSpc>
                <a:spcPct val="80000"/>
              </a:lnSpc>
            </a:pPr>
            <a:endParaRPr lang="it-IT" sz="2500" b="1" i="1" dirty="0">
              <a:solidFill>
                <a:srgbClr val="008000"/>
              </a:solidFill>
              <a:latin typeface="Calibri"/>
              <a:cs typeface="Calibri"/>
            </a:endParaRPr>
          </a:p>
        </p:txBody>
      </p:sp>
      <p:sp>
        <p:nvSpPr>
          <p:cNvPr id="1945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912306-2144-8B42-8011-2A2090BB2AA1}" type="slidenum">
              <a:rPr lang="it-IT" sz="1200">
                <a:solidFill>
                  <a:srgbClr val="898989"/>
                </a:solidFill>
              </a:rPr>
              <a:pPr eaLnBrk="1" hangingPunct="1"/>
              <a:t>14</a:t>
            </a:fld>
            <a:endParaRPr lang="it-IT" sz="1200">
              <a:solidFill>
                <a:srgbClr val="898989"/>
              </a:solidFill>
            </a:endParaRPr>
          </a:p>
        </p:txBody>
      </p:sp>
      <p:pic>
        <p:nvPicPr>
          <p:cNvPr id="1946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9233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58">
                                            <p:txEl>
                                              <p:pRg st="8" end="8"/>
                                            </p:txEl>
                                          </p:spTgt>
                                        </p:tgtEl>
                                        <p:attrNameLst>
                                          <p:attrName>style.visibility</p:attrName>
                                        </p:attrNameLst>
                                      </p:cBhvr>
                                      <p:to>
                                        <p:strVal val="visible"/>
                                      </p:to>
                                    </p:set>
                                    <p:animEffect transition="in" filter="checkerboard(across)">
                                      <p:cBhvr>
                                        <p:cTn id="7" dur="500"/>
                                        <p:tgtEl>
                                          <p:spTgt spid="19458">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58">
                                            <p:txEl>
                                              <p:pRg st="9" end="9"/>
                                            </p:txEl>
                                          </p:spTgt>
                                        </p:tgtEl>
                                        <p:attrNameLst>
                                          <p:attrName>style.visibility</p:attrName>
                                        </p:attrNameLst>
                                      </p:cBhvr>
                                      <p:to>
                                        <p:strVal val="visible"/>
                                      </p:to>
                                    </p:set>
                                    <p:animEffect transition="in" filter="checkerboard(across)">
                                      <p:cBhvr>
                                        <p:cTn id="12" dur="500"/>
                                        <p:tgtEl>
                                          <p:spTgt spid="19458">
                                            <p:txEl>
                                              <p:pRg st="9" end="9"/>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9458">
                                            <p:txEl>
                                              <p:pRg st="11" end="11"/>
                                            </p:txEl>
                                          </p:spTgt>
                                        </p:tgtEl>
                                        <p:attrNameLst>
                                          <p:attrName>style.visibility</p:attrName>
                                        </p:attrNameLst>
                                      </p:cBhvr>
                                      <p:to>
                                        <p:strVal val="visible"/>
                                      </p:to>
                                    </p:set>
                                    <p:animEffect transition="in" filter="checkerboard(across)">
                                      <p:cBhvr>
                                        <p:cTn id="15" dur="500"/>
                                        <p:tgtEl>
                                          <p:spTgt spid="19458">
                                            <p:txEl>
                                              <p:pRg st="11" end="1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9458">
                                            <p:txEl>
                                              <p:pRg st="12" end="12"/>
                                            </p:txEl>
                                          </p:spTgt>
                                        </p:tgtEl>
                                        <p:attrNameLst>
                                          <p:attrName>style.visibility</p:attrName>
                                        </p:attrNameLst>
                                      </p:cBhvr>
                                      <p:to>
                                        <p:strVal val="visible"/>
                                      </p:to>
                                    </p:set>
                                    <p:animEffect transition="in" filter="checkerboard(across)">
                                      <p:cBhvr>
                                        <p:cTn id="18" dur="500"/>
                                        <p:tgtEl>
                                          <p:spTgt spid="19458">
                                            <p:txEl>
                                              <p:pRg st="12" end="1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9458">
                                            <p:txEl>
                                              <p:pRg st="13" end="13"/>
                                            </p:txEl>
                                          </p:spTgt>
                                        </p:tgtEl>
                                        <p:attrNameLst>
                                          <p:attrName>style.visibility</p:attrName>
                                        </p:attrNameLst>
                                      </p:cBhvr>
                                      <p:to>
                                        <p:strVal val="visible"/>
                                      </p:to>
                                    </p:set>
                                    <p:animEffect transition="in" filter="checkerboard(across)">
                                      <p:cBhvr>
                                        <p:cTn id="21" dur="500"/>
                                        <p:tgtEl>
                                          <p:spTgt spid="19458">
                                            <p:txEl>
                                              <p:pRg st="13" end="1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9458">
                                            <p:txEl>
                                              <p:pRg st="14" end="14"/>
                                            </p:txEl>
                                          </p:spTgt>
                                        </p:tgtEl>
                                        <p:attrNameLst>
                                          <p:attrName>style.visibility</p:attrName>
                                        </p:attrNameLst>
                                      </p:cBhvr>
                                      <p:to>
                                        <p:strVal val="visible"/>
                                      </p:to>
                                    </p:set>
                                    <p:animEffect transition="in" filter="checkerboard(across)">
                                      <p:cBhvr>
                                        <p:cTn id="24" dur="500"/>
                                        <p:tgtEl>
                                          <p:spTgt spid="19458">
                                            <p:txEl>
                                              <p:pRg st="14" end="1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9458">
                                            <p:txEl>
                                              <p:pRg st="15" end="15"/>
                                            </p:txEl>
                                          </p:spTgt>
                                        </p:tgtEl>
                                        <p:attrNameLst>
                                          <p:attrName>style.visibility</p:attrName>
                                        </p:attrNameLst>
                                      </p:cBhvr>
                                      <p:to>
                                        <p:strVal val="visible"/>
                                      </p:to>
                                    </p:set>
                                    <p:animEffect transition="in" filter="checkerboard(across)">
                                      <p:cBhvr>
                                        <p:cTn id="27" dur="500"/>
                                        <p:tgtEl>
                                          <p:spTgt spid="19458">
                                            <p:txEl>
                                              <p:pRg st="15" end="15"/>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9458">
                                            <p:txEl>
                                              <p:pRg st="16" end="16"/>
                                            </p:txEl>
                                          </p:spTgt>
                                        </p:tgtEl>
                                        <p:attrNameLst>
                                          <p:attrName>style.visibility</p:attrName>
                                        </p:attrNameLst>
                                      </p:cBhvr>
                                      <p:to>
                                        <p:strVal val="visible"/>
                                      </p:to>
                                    </p:set>
                                    <p:animEffect transition="in" filter="checkerboard(across)">
                                      <p:cBhvr>
                                        <p:cTn id="30" dur="500"/>
                                        <p:tgtEl>
                                          <p:spTgt spid="19458">
                                            <p:txEl>
                                              <p:pRg st="16" end="16"/>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19458">
                                            <p:txEl>
                                              <p:pRg st="18" end="18"/>
                                            </p:txEl>
                                          </p:spTgt>
                                        </p:tgtEl>
                                        <p:attrNameLst>
                                          <p:attrName>style.visibility</p:attrName>
                                        </p:attrNameLst>
                                      </p:cBhvr>
                                      <p:to>
                                        <p:strVal val="visible"/>
                                      </p:to>
                                    </p:set>
                                    <p:animEffect transition="in" filter="checkerboard(across)">
                                      <p:cBhvr>
                                        <p:cTn id="33" dur="500"/>
                                        <p:tgtEl>
                                          <p:spTgt spid="19458">
                                            <p:txEl>
                                              <p:pRg st="18" end="1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19458">
                                            <p:txEl>
                                              <p:pRg st="19" end="19"/>
                                            </p:txEl>
                                          </p:spTgt>
                                        </p:tgtEl>
                                        <p:attrNameLst>
                                          <p:attrName>style.visibility</p:attrName>
                                        </p:attrNameLst>
                                      </p:cBhvr>
                                      <p:to>
                                        <p:strVal val="visible"/>
                                      </p:to>
                                    </p:set>
                                    <p:animEffect transition="in" filter="checkerboard(across)">
                                      <p:cBhvr>
                                        <p:cTn id="36" dur="500"/>
                                        <p:tgtEl>
                                          <p:spTgt spid="19458">
                                            <p:txEl>
                                              <p:pRg st="19" end="19"/>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19458">
                                            <p:txEl>
                                              <p:pRg st="20" end="20"/>
                                            </p:txEl>
                                          </p:spTgt>
                                        </p:tgtEl>
                                        <p:attrNameLst>
                                          <p:attrName>style.visibility</p:attrName>
                                        </p:attrNameLst>
                                      </p:cBhvr>
                                      <p:to>
                                        <p:strVal val="visible"/>
                                      </p:to>
                                    </p:set>
                                    <p:animEffect transition="in" filter="checkerboard(across)">
                                      <p:cBhvr>
                                        <p:cTn id="39" dur="500"/>
                                        <p:tgtEl>
                                          <p:spTgt spid="19458">
                                            <p:txEl>
                                              <p:pRg st="20" end="20"/>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19458">
                                            <p:txEl>
                                              <p:pRg st="21" end="21"/>
                                            </p:txEl>
                                          </p:spTgt>
                                        </p:tgtEl>
                                        <p:attrNameLst>
                                          <p:attrName>style.visibility</p:attrName>
                                        </p:attrNameLst>
                                      </p:cBhvr>
                                      <p:to>
                                        <p:strVal val="visible"/>
                                      </p:to>
                                    </p:set>
                                    <p:animEffect transition="in" filter="checkerboard(across)">
                                      <p:cBhvr>
                                        <p:cTn id="42" dur="500"/>
                                        <p:tgtEl>
                                          <p:spTgt spid="19458">
                                            <p:txEl>
                                              <p:pRg st="21" end="21"/>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19458">
                                            <p:txEl>
                                              <p:pRg st="22" end="22"/>
                                            </p:txEl>
                                          </p:spTgt>
                                        </p:tgtEl>
                                        <p:attrNameLst>
                                          <p:attrName>style.visibility</p:attrName>
                                        </p:attrNameLst>
                                      </p:cBhvr>
                                      <p:to>
                                        <p:strVal val="visible"/>
                                      </p:to>
                                    </p:set>
                                    <p:animEffect transition="in" filter="checkerboard(across)">
                                      <p:cBhvr>
                                        <p:cTn id="45" dur="500"/>
                                        <p:tgtEl>
                                          <p:spTgt spid="19458">
                                            <p:txEl>
                                              <p:pRg st="22" end="22"/>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19458">
                                            <p:txEl>
                                              <p:pRg st="24" end="24"/>
                                            </p:txEl>
                                          </p:spTgt>
                                        </p:tgtEl>
                                        <p:attrNameLst>
                                          <p:attrName>style.visibility</p:attrName>
                                        </p:attrNameLst>
                                      </p:cBhvr>
                                      <p:to>
                                        <p:strVal val="visible"/>
                                      </p:to>
                                    </p:set>
                                    <p:animEffect transition="in" filter="checkerboard(across)">
                                      <p:cBhvr>
                                        <p:cTn id="48" dur="500"/>
                                        <p:tgtEl>
                                          <p:spTgt spid="19458">
                                            <p:txEl>
                                              <p:pRg st="24" end="24"/>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19458">
                                            <p:txEl>
                                              <p:pRg st="25" end="25"/>
                                            </p:txEl>
                                          </p:spTgt>
                                        </p:tgtEl>
                                        <p:attrNameLst>
                                          <p:attrName>style.visibility</p:attrName>
                                        </p:attrNameLst>
                                      </p:cBhvr>
                                      <p:to>
                                        <p:strVal val="visible"/>
                                      </p:to>
                                    </p:set>
                                    <p:animEffect transition="in" filter="checkerboard(across)">
                                      <p:cBhvr>
                                        <p:cTn id="51" dur="500"/>
                                        <p:tgtEl>
                                          <p:spTgt spid="19458">
                                            <p:txEl>
                                              <p:pRg st="25" end="25"/>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19458">
                                            <p:txEl>
                                              <p:pRg st="26" end="26"/>
                                            </p:txEl>
                                          </p:spTgt>
                                        </p:tgtEl>
                                        <p:attrNameLst>
                                          <p:attrName>style.visibility</p:attrName>
                                        </p:attrNameLst>
                                      </p:cBhvr>
                                      <p:to>
                                        <p:strVal val="visible"/>
                                      </p:to>
                                    </p:set>
                                    <p:animEffect transition="in" filter="checkerboard(across)">
                                      <p:cBhvr>
                                        <p:cTn id="54" dur="500"/>
                                        <p:tgtEl>
                                          <p:spTgt spid="19458">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25602" name="Rectangle 2"/>
          <p:cNvSpPr>
            <a:spLocks noGrp="1" noChangeArrowheads="1"/>
          </p:cNvSpPr>
          <p:nvPr>
            <p:ph type="subTitle" idx="1"/>
          </p:nvPr>
        </p:nvSpPr>
        <p:spPr>
          <a:xfrm>
            <a:off x="0" y="260350"/>
            <a:ext cx="9144000" cy="6733117"/>
          </a:xfrm>
        </p:spPr>
        <p:txBody>
          <a:bodyPr>
            <a:normAutofit lnSpcReduction="10000"/>
          </a:bodyPr>
          <a:lstStyle/>
          <a:p>
            <a:pPr eaLnBrk="1" hangingPunct="1">
              <a:lnSpc>
                <a:spcPct val="80000"/>
              </a:lnSpc>
            </a:pPr>
            <a:endParaRPr lang="it-IT" sz="2800" b="1" dirty="0" smtClean="0">
              <a:solidFill>
                <a:srgbClr val="0000FF"/>
              </a:solidFill>
              <a:latin typeface="Calibri" charset="0"/>
            </a:endParaRPr>
          </a:p>
          <a:p>
            <a:pPr>
              <a:lnSpc>
                <a:spcPct val="80000"/>
              </a:lnSpc>
            </a:pPr>
            <a:r>
              <a:rPr lang="it-IT" sz="2800" b="1" dirty="0" smtClean="0">
                <a:solidFill>
                  <a:schemeClr val="accent6">
                    <a:lumMod val="50000"/>
                  </a:schemeClr>
                </a:solidFill>
                <a:cs typeface="Lucida Blackletter"/>
              </a:rPr>
              <a:t>UNA  </a:t>
            </a:r>
            <a:r>
              <a:rPr lang="it-IT" sz="2800" b="1" dirty="0">
                <a:solidFill>
                  <a:schemeClr val="accent6">
                    <a:lumMod val="50000"/>
                  </a:schemeClr>
                </a:solidFill>
                <a:cs typeface="Lucida Blackletter"/>
              </a:rPr>
              <a:t>RIFLESSIONE</a:t>
            </a:r>
          </a:p>
          <a:p>
            <a:pPr eaLnBrk="1" hangingPunct="1">
              <a:lnSpc>
                <a:spcPct val="80000"/>
              </a:lnSpc>
            </a:pPr>
            <a:endParaRPr lang="it-IT" sz="2800" b="1" dirty="0">
              <a:solidFill>
                <a:srgbClr val="0000FF"/>
              </a:solidFill>
              <a:latin typeface="Calibri" charset="0"/>
            </a:endParaRPr>
          </a:p>
          <a:p>
            <a:pPr eaLnBrk="1" hangingPunct="1">
              <a:lnSpc>
                <a:spcPct val="80000"/>
              </a:lnSpc>
            </a:pPr>
            <a:r>
              <a:rPr lang="it-IT" sz="2600" dirty="0" smtClean="0">
                <a:solidFill>
                  <a:schemeClr val="accent6">
                    <a:lumMod val="50000"/>
                  </a:schemeClr>
                </a:solidFill>
                <a:latin typeface="American Typewriter"/>
                <a:cs typeface="American Typewriter"/>
              </a:rPr>
              <a:t>PORRE MASSIMA ATTENZIONE </a:t>
            </a:r>
          </a:p>
          <a:p>
            <a:pPr eaLnBrk="1" hangingPunct="1">
              <a:lnSpc>
                <a:spcPct val="80000"/>
              </a:lnSpc>
            </a:pPr>
            <a:r>
              <a:rPr lang="it-IT" sz="2600" dirty="0" smtClean="0">
                <a:solidFill>
                  <a:schemeClr val="accent6">
                    <a:lumMod val="50000"/>
                  </a:schemeClr>
                </a:solidFill>
                <a:latin typeface="American Typewriter"/>
                <a:cs typeface="American Typewriter"/>
              </a:rPr>
              <a:t>A QUELLA  INDIFFERENZA GLOBALIZZATA, </a:t>
            </a:r>
          </a:p>
          <a:p>
            <a:pPr eaLnBrk="1" hangingPunct="1">
              <a:lnSpc>
                <a:spcPct val="80000"/>
              </a:lnSpc>
            </a:pPr>
            <a:endParaRPr lang="it-IT" sz="2600" dirty="0" smtClean="0">
              <a:solidFill>
                <a:schemeClr val="accent6">
                  <a:lumMod val="50000"/>
                </a:schemeClr>
              </a:solidFill>
              <a:latin typeface="American Typewriter"/>
              <a:cs typeface="American Typewriter"/>
            </a:endParaRPr>
          </a:p>
          <a:p>
            <a:pPr eaLnBrk="1" hangingPunct="1">
              <a:lnSpc>
                <a:spcPct val="80000"/>
              </a:lnSpc>
            </a:pPr>
            <a:r>
              <a:rPr lang="it-IT" sz="2600" dirty="0" smtClean="0">
                <a:solidFill>
                  <a:schemeClr val="accent6">
                    <a:lumMod val="50000"/>
                  </a:schemeClr>
                </a:solidFill>
                <a:latin typeface="American Typewriter"/>
                <a:cs typeface="American Typewriter"/>
              </a:rPr>
              <a:t>DENUNCIATA DA PAPA FRANCESCO,</a:t>
            </a:r>
          </a:p>
          <a:p>
            <a:pPr eaLnBrk="1" hangingPunct="1">
              <a:lnSpc>
                <a:spcPct val="80000"/>
              </a:lnSpc>
            </a:pPr>
            <a:endParaRPr lang="it-IT" sz="2600" dirty="0" smtClean="0">
              <a:solidFill>
                <a:schemeClr val="accent6">
                  <a:lumMod val="50000"/>
                </a:schemeClr>
              </a:solidFill>
              <a:latin typeface="American Typewriter"/>
              <a:cs typeface="American Typewriter"/>
            </a:endParaRPr>
          </a:p>
          <a:p>
            <a:pPr eaLnBrk="1" hangingPunct="1">
              <a:lnSpc>
                <a:spcPct val="80000"/>
              </a:lnSpc>
            </a:pPr>
            <a:r>
              <a:rPr lang="it-IT" sz="2600" dirty="0" smtClean="0">
                <a:solidFill>
                  <a:schemeClr val="accent6">
                    <a:lumMod val="50000"/>
                  </a:schemeClr>
                </a:solidFill>
                <a:latin typeface="American Typewriter"/>
                <a:cs typeface="American Typewriter"/>
              </a:rPr>
              <a:t>PERCHE’ PERMANE IL RISCHIO LATENTE</a:t>
            </a:r>
          </a:p>
          <a:p>
            <a:pPr eaLnBrk="1" hangingPunct="1">
              <a:lnSpc>
                <a:spcPct val="80000"/>
              </a:lnSpc>
            </a:pPr>
            <a:r>
              <a:rPr lang="it-IT" sz="2600" dirty="0" smtClean="0">
                <a:solidFill>
                  <a:schemeClr val="accent6">
                    <a:lumMod val="50000"/>
                  </a:schemeClr>
                </a:solidFill>
                <a:latin typeface="American Typewriter"/>
                <a:cs typeface="American Typewriter"/>
              </a:rPr>
              <a:t>DI DOVER RIPERCORRERE </a:t>
            </a:r>
          </a:p>
          <a:p>
            <a:pPr eaLnBrk="1" hangingPunct="1">
              <a:lnSpc>
                <a:spcPct val="80000"/>
              </a:lnSpc>
            </a:pPr>
            <a:r>
              <a:rPr lang="it-IT" sz="2600" dirty="0" smtClean="0">
                <a:solidFill>
                  <a:schemeClr val="accent6">
                    <a:lumMod val="50000"/>
                  </a:schemeClr>
                </a:solidFill>
                <a:latin typeface="American Typewriter"/>
                <a:cs typeface="American Typewriter"/>
              </a:rPr>
              <a:t> DRAMMI  DELLA STORIA SPESSO DIMENTICATI … </a:t>
            </a:r>
          </a:p>
          <a:p>
            <a:pPr eaLnBrk="1" hangingPunct="1">
              <a:lnSpc>
                <a:spcPct val="80000"/>
              </a:lnSpc>
            </a:pPr>
            <a:endParaRPr lang="it-IT" sz="2800" dirty="0">
              <a:solidFill>
                <a:schemeClr val="accent6">
                  <a:lumMod val="50000"/>
                </a:schemeClr>
              </a:solidFill>
              <a:latin typeface="American Typewriter"/>
              <a:cs typeface="American Typewriter"/>
            </a:endParaRPr>
          </a:p>
          <a:p>
            <a:pPr eaLnBrk="1" hangingPunct="1">
              <a:lnSpc>
                <a:spcPct val="80000"/>
              </a:lnSpc>
            </a:pPr>
            <a:r>
              <a:rPr lang="it-IT" sz="2000" b="1" dirty="0" smtClean="0">
                <a:solidFill>
                  <a:srgbClr val="FF6600"/>
                </a:solidFill>
                <a:cs typeface="Lucida Blackletter"/>
              </a:rPr>
              <a:t>COLORO CHE NON RICORDANO IL PASSATO</a:t>
            </a:r>
          </a:p>
          <a:p>
            <a:pPr eaLnBrk="1" hangingPunct="1">
              <a:lnSpc>
                <a:spcPct val="80000"/>
              </a:lnSpc>
            </a:pPr>
            <a:r>
              <a:rPr lang="it-IT" sz="2000" b="1" dirty="0" smtClean="0">
                <a:solidFill>
                  <a:srgbClr val="FF6600"/>
                </a:solidFill>
                <a:cs typeface="Lucida Blackletter"/>
              </a:rPr>
              <a:t>SONO CONDANNATI A RIPERCORRERLO</a:t>
            </a:r>
            <a:endParaRPr lang="it-IT" sz="2000" b="1" dirty="0">
              <a:solidFill>
                <a:srgbClr val="FF6600"/>
              </a:solidFill>
              <a:cs typeface="Lucida Blackletter"/>
            </a:endParaRPr>
          </a:p>
          <a:p>
            <a:pPr>
              <a:lnSpc>
                <a:spcPct val="80000"/>
              </a:lnSpc>
            </a:pPr>
            <a:r>
              <a:rPr lang="it-IT" sz="1600" b="1" dirty="0" smtClean="0">
                <a:solidFill>
                  <a:schemeClr val="accent6">
                    <a:lumMod val="50000"/>
                  </a:schemeClr>
                </a:solidFill>
                <a:cs typeface="Lucida Blackletter"/>
              </a:rPr>
              <a:t>(</a:t>
            </a:r>
            <a:r>
              <a:rPr lang="it-IT" sz="1600" b="1" dirty="0">
                <a:solidFill>
                  <a:schemeClr val="accent6">
                    <a:lumMod val="50000"/>
                  </a:schemeClr>
                </a:solidFill>
                <a:cs typeface="Lucida Blackletter"/>
              </a:rPr>
              <a:t>GEORGE SANTAYANA, </a:t>
            </a:r>
            <a:r>
              <a:rPr lang="it-IT" sz="1600" b="1" dirty="0" smtClean="0">
                <a:solidFill>
                  <a:schemeClr val="accent6">
                    <a:lumMod val="50000"/>
                  </a:schemeClr>
                </a:solidFill>
                <a:cs typeface="Lucida Blackletter"/>
              </a:rPr>
              <a:t> </a:t>
            </a:r>
            <a:r>
              <a:rPr lang="it-IT" sz="1600" b="1" dirty="0">
                <a:solidFill>
                  <a:schemeClr val="accent6">
                    <a:lumMod val="50000"/>
                  </a:schemeClr>
                </a:solidFill>
                <a:cs typeface="Lucida Blackletter"/>
              </a:rPr>
              <a:t>FILOSOFO DEL REALISMO </a:t>
            </a:r>
            <a:r>
              <a:rPr lang="it-IT" sz="1600" b="1" dirty="0" smtClean="0">
                <a:solidFill>
                  <a:schemeClr val="accent6">
                    <a:lumMod val="50000"/>
                  </a:schemeClr>
                </a:solidFill>
                <a:cs typeface="Lucida Blackletter"/>
              </a:rPr>
              <a:t>CRITICO 1863/1952)</a:t>
            </a:r>
          </a:p>
          <a:p>
            <a:pPr>
              <a:lnSpc>
                <a:spcPct val="80000"/>
              </a:lnSpc>
            </a:pPr>
            <a:endParaRPr lang="it-IT" sz="1600" b="1" dirty="0" smtClean="0">
              <a:solidFill>
                <a:schemeClr val="accent6">
                  <a:lumMod val="50000"/>
                </a:schemeClr>
              </a:solidFill>
              <a:cs typeface="Lucida Blackletter"/>
            </a:endParaRPr>
          </a:p>
          <a:p>
            <a:pPr>
              <a:lnSpc>
                <a:spcPct val="80000"/>
              </a:lnSpc>
            </a:pPr>
            <a:r>
              <a:rPr lang="it-IT" sz="2000" b="1" dirty="0" smtClean="0">
                <a:solidFill>
                  <a:srgbClr val="FF6600"/>
                </a:solidFill>
                <a:cs typeface="Lucida Blackletter"/>
              </a:rPr>
              <a:t>TUTTI COLORO CHE DIMENTICANO IL LORO PASSATO </a:t>
            </a:r>
          </a:p>
          <a:p>
            <a:pPr>
              <a:lnSpc>
                <a:spcPct val="80000"/>
              </a:lnSpc>
            </a:pPr>
            <a:r>
              <a:rPr lang="it-IT" sz="2000" b="1" dirty="0" smtClean="0">
                <a:solidFill>
                  <a:srgbClr val="FF6600"/>
                </a:solidFill>
                <a:cs typeface="Lucida Blackletter"/>
              </a:rPr>
              <a:t>SONO CONDANNATI A RIVIVERLO </a:t>
            </a:r>
          </a:p>
          <a:p>
            <a:pPr>
              <a:lnSpc>
                <a:spcPct val="80000"/>
              </a:lnSpc>
            </a:pPr>
            <a:r>
              <a:rPr lang="it-IT" sz="1600" b="1" dirty="0" smtClean="0">
                <a:solidFill>
                  <a:schemeClr val="accent6">
                    <a:lumMod val="50000"/>
                  </a:schemeClr>
                </a:solidFill>
                <a:cs typeface="Lucida Blackletter"/>
              </a:rPr>
              <a:t>(PRIMO LEVI, SCRITTORE 1919/1987)</a:t>
            </a:r>
            <a:endParaRPr lang="it-IT" sz="1600" b="1" dirty="0">
              <a:solidFill>
                <a:schemeClr val="accent6">
                  <a:lumMod val="50000"/>
                </a:schemeClr>
              </a:solidFill>
              <a:cs typeface="Lucida Blackletter"/>
            </a:endParaRPr>
          </a:p>
          <a:p>
            <a:pPr eaLnBrk="1" hangingPunct="1">
              <a:lnSpc>
                <a:spcPct val="80000"/>
              </a:lnSpc>
            </a:pPr>
            <a:endParaRPr lang="it-IT" sz="2800" b="1" dirty="0">
              <a:solidFill>
                <a:schemeClr val="tx1"/>
              </a:solidFill>
              <a:latin typeface="+mj-lt"/>
              <a:cs typeface="Wide Latin"/>
            </a:endParaRPr>
          </a:p>
        </p:txBody>
      </p:sp>
      <p:sp>
        <p:nvSpPr>
          <p:cNvPr id="25603"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4A261-4187-5D4C-AE40-8DC4C0AC4B61}" type="slidenum">
              <a:rPr lang="it-IT" sz="1200">
                <a:solidFill>
                  <a:srgbClr val="898989"/>
                </a:solidFill>
              </a:rPr>
              <a:pPr eaLnBrk="1" hangingPunct="1"/>
              <a:t>15</a:t>
            </a:fld>
            <a:endParaRPr lang="it-IT" sz="1200">
              <a:solidFill>
                <a:srgbClr val="898989"/>
              </a:solidFill>
            </a:endParaRPr>
          </a:p>
        </p:txBody>
      </p:sp>
      <p:pic>
        <p:nvPicPr>
          <p:cNvPr id="25604"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5976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25602" name="Rectangle 2"/>
          <p:cNvSpPr>
            <a:spLocks noGrp="1" noChangeArrowheads="1"/>
          </p:cNvSpPr>
          <p:nvPr>
            <p:ph type="subTitle" idx="1"/>
          </p:nvPr>
        </p:nvSpPr>
        <p:spPr>
          <a:xfrm>
            <a:off x="395288" y="260350"/>
            <a:ext cx="8424862" cy="7200900"/>
          </a:xfrm>
        </p:spPr>
        <p:txBody>
          <a:bodyPr>
            <a:normAutofit/>
          </a:bodyPr>
          <a:lstStyle/>
          <a:p>
            <a:pPr eaLnBrk="1" hangingPunct="1">
              <a:lnSpc>
                <a:spcPct val="80000"/>
              </a:lnSpc>
            </a:pPr>
            <a:endParaRPr lang="it-IT" sz="1700" b="1" dirty="0" smtClean="0">
              <a:solidFill>
                <a:srgbClr val="0000FF"/>
              </a:solidFill>
              <a:latin typeface="Calibri" charset="0"/>
            </a:endParaRPr>
          </a:p>
          <a:p>
            <a:pPr eaLnBrk="1" hangingPunct="1">
              <a:lnSpc>
                <a:spcPct val="80000"/>
              </a:lnSpc>
            </a:pPr>
            <a:endParaRPr lang="it-IT" sz="1700" b="1" dirty="0">
              <a:solidFill>
                <a:srgbClr val="0000FF"/>
              </a:solidFill>
              <a:latin typeface="Calibri" charset="0"/>
            </a:endParaRPr>
          </a:p>
          <a:p>
            <a:pPr algn="l" eaLnBrk="1" hangingPunct="1">
              <a:lnSpc>
                <a:spcPct val="80000"/>
              </a:lnSpc>
            </a:pPr>
            <a:endParaRPr lang="it-IT" sz="1700" b="1" dirty="0" smtClean="0">
              <a:solidFill>
                <a:srgbClr val="0000FF"/>
              </a:solidFill>
              <a:latin typeface="Calibri" charset="0"/>
              <a:cs typeface="Arial Black" charset="0"/>
            </a:endParaRPr>
          </a:p>
          <a:p>
            <a:pPr algn="l" eaLnBrk="1" hangingPunct="1">
              <a:lnSpc>
                <a:spcPct val="80000"/>
              </a:lnSpc>
            </a:pPr>
            <a:endParaRPr lang="it-IT" sz="2000" b="1" i="1" dirty="0">
              <a:solidFill>
                <a:srgbClr val="FF0000"/>
              </a:solidFill>
              <a:latin typeface="Apple Symbols"/>
              <a:cs typeface="Apple Symbols"/>
            </a:endParaRPr>
          </a:p>
          <a:p>
            <a:pPr algn="l" eaLnBrk="1" hangingPunct="1">
              <a:lnSpc>
                <a:spcPct val="80000"/>
              </a:lnSpc>
            </a:pPr>
            <a:r>
              <a:rPr lang="it-IT" sz="2000" b="1" i="1" dirty="0" smtClean="0">
                <a:solidFill>
                  <a:srgbClr val="FF0000"/>
                </a:solidFill>
                <a:latin typeface="Apple Symbols"/>
                <a:cs typeface="Apple Symbols"/>
              </a:rPr>
              <a:t>PLATONE</a:t>
            </a:r>
            <a:r>
              <a:rPr lang="it-IT" sz="2000" b="1" i="1" dirty="0" smtClean="0">
                <a:solidFill>
                  <a:srgbClr val="0000FF"/>
                </a:solidFill>
                <a:latin typeface="Apple Symbols"/>
                <a:cs typeface="Apple Symbols"/>
              </a:rPr>
              <a:t> </a:t>
            </a:r>
            <a:r>
              <a:rPr lang="it-IT" sz="2000" b="1" i="1" dirty="0" smtClean="0">
                <a:solidFill>
                  <a:srgbClr val="0000FF"/>
                </a:solidFill>
                <a:latin typeface="Apple Symbols"/>
                <a:cs typeface="Apple Symbols"/>
              </a:rPr>
              <a:t>AFFERMAVA CHE IL COMPITO DELLA GIUSTIZIA E DELLA MEDICINA ERA QUELLO DI CURARE QUEI CITTADINI SANI NEL CORPO E NELLA MENTE.</a:t>
            </a:r>
          </a:p>
          <a:p>
            <a:pPr algn="l">
              <a:lnSpc>
                <a:spcPct val="80000"/>
              </a:lnSpc>
            </a:pPr>
            <a:r>
              <a:rPr lang="it-IT" sz="2000" b="1" i="1" dirty="0" smtClean="0">
                <a:solidFill>
                  <a:srgbClr val="FF0000"/>
                </a:solidFill>
                <a:latin typeface="Apple Symbols"/>
                <a:cs typeface="Apple Symbols"/>
              </a:rPr>
              <a:t>ARISTOTELE</a:t>
            </a:r>
            <a:r>
              <a:rPr lang="it-IT" sz="2000" b="1" i="1" dirty="0" smtClean="0">
                <a:solidFill>
                  <a:srgbClr val="0000FF"/>
                </a:solidFill>
                <a:latin typeface="Apple Symbols"/>
                <a:cs typeface="Apple Symbols"/>
              </a:rPr>
              <a:t> SOSTENEVA </a:t>
            </a:r>
            <a:r>
              <a:rPr lang="it-IT" sz="2000" b="1" i="1" dirty="0">
                <a:solidFill>
                  <a:srgbClr val="0000FF"/>
                </a:solidFill>
                <a:latin typeface="Apple Symbols"/>
                <a:cs typeface="Apple Symbols"/>
              </a:rPr>
              <a:t>LA NECESSITA’ DI UNA LEGGE CHE IMPEDISSE AI </a:t>
            </a:r>
            <a:r>
              <a:rPr lang="it-IT" sz="2000" b="1" i="1" dirty="0" smtClean="0">
                <a:solidFill>
                  <a:srgbClr val="0000FF"/>
                </a:solidFill>
                <a:latin typeface="Apple Symbols"/>
                <a:cs typeface="Apple Symbols"/>
              </a:rPr>
              <a:t>BIMBI </a:t>
            </a:r>
            <a:r>
              <a:rPr lang="it-IT" sz="2000" b="1" i="1" dirty="0">
                <a:solidFill>
                  <a:srgbClr val="0000FF"/>
                </a:solidFill>
                <a:latin typeface="Apple Symbols"/>
                <a:cs typeface="Apple Symbols"/>
              </a:rPr>
              <a:t>DEFORMI DI </a:t>
            </a:r>
            <a:r>
              <a:rPr lang="it-IT" sz="2000" b="1" i="1" dirty="0" smtClean="0">
                <a:solidFill>
                  <a:srgbClr val="0000FF"/>
                </a:solidFill>
                <a:latin typeface="Apple Symbols"/>
                <a:cs typeface="Apple Symbols"/>
              </a:rPr>
              <a:t>SOPRAVVIVERE.</a:t>
            </a:r>
            <a:endParaRPr lang="it-IT" sz="2000" b="1" i="1" dirty="0">
              <a:solidFill>
                <a:srgbClr val="0000FF"/>
              </a:solidFill>
              <a:latin typeface="Apple Symbols"/>
              <a:cs typeface="Apple Symbols"/>
            </a:endParaRPr>
          </a:p>
          <a:p>
            <a:pPr algn="l">
              <a:lnSpc>
                <a:spcPct val="80000"/>
              </a:lnSpc>
            </a:pPr>
            <a:r>
              <a:rPr lang="it-IT" sz="2000" b="1" i="1" dirty="0" smtClean="0">
                <a:solidFill>
                  <a:srgbClr val="FF0000"/>
                </a:solidFill>
                <a:latin typeface="Apple Symbols"/>
                <a:cs typeface="Apple Symbols"/>
              </a:rPr>
              <a:t>IL LEVITICO DELL’ANTICO TESTAMENTO  </a:t>
            </a:r>
            <a:r>
              <a:rPr lang="it-IT" sz="2000" b="1" i="1" dirty="0" smtClean="0">
                <a:solidFill>
                  <a:srgbClr val="0000FF"/>
                </a:solidFill>
                <a:latin typeface="Apple Symbols"/>
                <a:cs typeface="Apple Symbols"/>
              </a:rPr>
              <a:t>EVIDENZIA LE IMPERFEZIONI UMANE CHE PRECLUDONO  LA POSSIBILITA’ DI PARTECIPARE A QUALSIASI FORMA DI RITUALE RELIGIOSO.</a:t>
            </a:r>
          </a:p>
          <a:p>
            <a:pPr algn="l" eaLnBrk="1" hangingPunct="1">
              <a:lnSpc>
                <a:spcPct val="80000"/>
              </a:lnSpc>
            </a:pPr>
            <a:r>
              <a:rPr lang="it-IT" sz="2000" b="1" i="1" dirty="0" smtClean="0">
                <a:solidFill>
                  <a:srgbClr val="FF6600"/>
                </a:solidFill>
                <a:latin typeface="Apple Symbols"/>
                <a:cs typeface="Apple Symbols"/>
              </a:rPr>
              <a:t>IL</a:t>
            </a:r>
            <a:r>
              <a:rPr lang="it-IT" sz="2000" b="1" i="1" dirty="0" smtClean="0">
                <a:solidFill>
                  <a:srgbClr val="0000FF"/>
                </a:solidFill>
                <a:latin typeface="Apple Symbols"/>
                <a:cs typeface="Apple Symbols"/>
              </a:rPr>
              <a:t> </a:t>
            </a:r>
            <a:r>
              <a:rPr lang="it-IT" sz="2000" b="1" i="1" dirty="0" smtClean="0">
                <a:solidFill>
                  <a:srgbClr val="FF0000"/>
                </a:solidFill>
                <a:latin typeface="Apple Symbols"/>
                <a:cs typeface="Apple Symbols"/>
              </a:rPr>
              <a:t>CRISTIANESIMO</a:t>
            </a:r>
            <a:r>
              <a:rPr lang="it-IT" sz="2000" b="1" i="1" dirty="0" smtClean="0">
                <a:solidFill>
                  <a:srgbClr val="0000FF"/>
                </a:solidFill>
                <a:latin typeface="Apple Symbols"/>
                <a:cs typeface="Apple Symbols"/>
              </a:rPr>
              <a:t> RIBALTA TUTTO ATTRAVERSO UNA NUOVA CONCEZIONE DELLA PERSONA CON DISABILITA’ CHE VIENE CONSIDERATA PARTE DELLA COMUNITA’.</a:t>
            </a:r>
          </a:p>
          <a:p>
            <a:pPr algn="l">
              <a:lnSpc>
                <a:spcPct val="80000"/>
              </a:lnSpc>
            </a:pPr>
            <a:r>
              <a:rPr lang="it-IT" sz="2000" b="1" i="1" dirty="0">
                <a:solidFill>
                  <a:srgbClr val="FF0000"/>
                </a:solidFill>
                <a:latin typeface="Apple Symbols"/>
                <a:cs typeface="Apple Symbols"/>
              </a:rPr>
              <a:t>GESU’ </a:t>
            </a:r>
            <a:r>
              <a:rPr lang="it-IT" sz="2000" b="1" i="1" dirty="0" smtClean="0">
                <a:solidFill>
                  <a:srgbClr val="FF0000"/>
                </a:solidFill>
                <a:latin typeface="Apple Symbols"/>
                <a:cs typeface="Apple Symbols"/>
              </a:rPr>
              <a:t>CRISTO </a:t>
            </a:r>
            <a:r>
              <a:rPr lang="it-IT" sz="2000" b="1" i="1" dirty="0" smtClean="0">
                <a:solidFill>
                  <a:srgbClr val="0000FF"/>
                </a:solidFill>
                <a:latin typeface="Apple Symbols"/>
                <a:cs typeface="Apple Symbols"/>
              </a:rPr>
              <a:t>VA </a:t>
            </a:r>
            <a:r>
              <a:rPr lang="it-IT" sz="2000" b="1" i="1" dirty="0">
                <a:solidFill>
                  <a:srgbClr val="0000FF"/>
                </a:solidFill>
                <a:latin typeface="Apple Symbols"/>
                <a:cs typeface="Apple Symbols"/>
              </a:rPr>
              <a:t>INCONTRO AI  MALATI DI OGNI GENERE E LI </a:t>
            </a:r>
            <a:r>
              <a:rPr lang="it-IT" sz="2000" b="1" i="1" dirty="0" smtClean="0">
                <a:solidFill>
                  <a:srgbClr val="0000FF"/>
                </a:solidFill>
                <a:latin typeface="Apple Symbols"/>
                <a:cs typeface="Apple Symbols"/>
              </a:rPr>
              <a:t>GUARISCE.                  IL </a:t>
            </a:r>
            <a:r>
              <a:rPr lang="it-IT" sz="2000" b="1" i="1" dirty="0">
                <a:solidFill>
                  <a:srgbClr val="FF0000"/>
                </a:solidFill>
                <a:latin typeface="Apple Symbols"/>
                <a:cs typeface="Apple Symbols"/>
              </a:rPr>
              <a:t>SUO </a:t>
            </a:r>
            <a:r>
              <a:rPr lang="it-IT" sz="2000" b="1" i="1" dirty="0">
                <a:solidFill>
                  <a:srgbClr val="0000FF"/>
                </a:solidFill>
                <a:latin typeface="Apple Symbols"/>
                <a:cs typeface="Apple Symbols"/>
              </a:rPr>
              <a:t>INSEGNAMENTO  RAPPRESENTA INNOVAZIONE  RISPETTO ALLA TRADIZIONE  </a:t>
            </a:r>
            <a:r>
              <a:rPr lang="it-IT" sz="2000" b="1" i="1" dirty="0" smtClean="0">
                <a:solidFill>
                  <a:srgbClr val="0000FF"/>
                </a:solidFill>
                <a:latin typeface="Apple Symbols"/>
                <a:cs typeface="Apple Symbols"/>
              </a:rPr>
              <a:t>PERCHE</a:t>
            </a:r>
            <a:r>
              <a:rPr lang="it-IT" sz="2000" b="1" i="1" dirty="0">
                <a:solidFill>
                  <a:srgbClr val="0000FF"/>
                </a:solidFill>
                <a:latin typeface="Apple Symbols"/>
                <a:cs typeface="Apple Symbols"/>
              </a:rPr>
              <a:t>’ LA MENOMAZIONE NON E’ PIU’ INTERPRETATA COME UNA CONSEGUENZA DEL </a:t>
            </a:r>
            <a:r>
              <a:rPr lang="it-IT" sz="2000" b="1" i="1" dirty="0" smtClean="0">
                <a:solidFill>
                  <a:srgbClr val="0000FF"/>
                </a:solidFill>
                <a:latin typeface="Apple Symbols"/>
                <a:cs typeface="Apple Symbols"/>
              </a:rPr>
              <a:t>PECCATO E LA </a:t>
            </a:r>
            <a:r>
              <a:rPr lang="it-IT" sz="2000" b="1" i="1" dirty="0">
                <a:solidFill>
                  <a:srgbClr val="FF0000"/>
                </a:solidFill>
                <a:latin typeface="Apple Symbols"/>
                <a:cs typeface="Apple Symbols"/>
              </a:rPr>
              <a:t>SUA</a:t>
            </a:r>
            <a:r>
              <a:rPr lang="it-IT" sz="2000" b="1" i="1" dirty="0">
                <a:solidFill>
                  <a:srgbClr val="0000FF"/>
                </a:solidFill>
                <a:latin typeface="Apple Symbols"/>
                <a:cs typeface="Apple Symbols"/>
              </a:rPr>
              <a:t> AZIONE  E’ IL PRIMO VERO INTERVENTO TERAPEUTICO - EDUCATIVO NEI CONFRONTI DELLE PERSONE CON DISABILITA’ E RISTABILISCE LA FIDUCIA DELLA COMUNITA’ NEI LORO </a:t>
            </a:r>
            <a:r>
              <a:rPr lang="it-IT" sz="2000" b="1" i="1" dirty="0" smtClean="0">
                <a:solidFill>
                  <a:srgbClr val="0000FF"/>
                </a:solidFill>
                <a:latin typeface="Apple Symbols"/>
                <a:cs typeface="Apple Symbols"/>
              </a:rPr>
              <a:t>CONFRONTI. </a:t>
            </a:r>
            <a:r>
              <a:rPr lang="it-IT" sz="2000" b="1" i="1" dirty="0" smtClean="0">
                <a:solidFill>
                  <a:srgbClr val="FF0000"/>
                </a:solidFill>
                <a:latin typeface="Apple Symbols"/>
                <a:cs typeface="Apple Symbols"/>
              </a:rPr>
              <a:t>EGLI</a:t>
            </a:r>
            <a:r>
              <a:rPr lang="it-IT" sz="2000" b="1" i="1" dirty="0" smtClean="0">
                <a:solidFill>
                  <a:srgbClr val="0000FF"/>
                </a:solidFill>
                <a:latin typeface="Apple Symbols"/>
                <a:cs typeface="Apple Symbols"/>
              </a:rPr>
              <a:t> </a:t>
            </a:r>
            <a:r>
              <a:rPr lang="it-IT" sz="2000" b="1" i="1" dirty="0">
                <a:solidFill>
                  <a:srgbClr val="0000FF"/>
                </a:solidFill>
                <a:latin typeface="Apple Symbols"/>
                <a:cs typeface="Apple Symbols"/>
              </a:rPr>
              <a:t>INVITA LE COMUNITA’ AD ESERCITARE LA CARITA’ DENUNCIANDO OGNI FORMA </a:t>
            </a:r>
            <a:r>
              <a:rPr lang="it-IT" sz="2000" b="1" i="1" dirty="0" smtClean="0">
                <a:solidFill>
                  <a:srgbClr val="0000FF"/>
                </a:solidFill>
                <a:latin typeface="Apple Symbols"/>
                <a:cs typeface="Apple Symbols"/>
              </a:rPr>
              <a:t>DI DISUGUAGLIANZA</a:t>
            </a:r>
            <a:r>
              <a:rPr lang="it-IT" sz="2000" b="1" i="1" dirty="0">
                <a:solidFill>
                  <a:srgbClr val="0000FF"/>
                </a:solidFill>
                <a:latin typeface="Apple Symbols"/>
                <a:cs typeface="Apple Symbols"/>
              </a:rPr>
              <a:t>.</a:t>
            </a:r>
          </a:p>
          <a:p>
            <a:pPr algn="l" eaLnBrk="1" hangingPunct="1">
              <a:lnSpc>
                <a:spcPct val="80000"/>
              </a:lnSpc>
            </a:pPr>
            <a:r>
              <a:rPr lang="it-IT" sz="2000" b="1" i="1" dirty="0" smtClean="0">
                <a:solidFill>
                  <a:srgbClr val="0000FF"/>
                </a:solidFill>
                <a:latin typeface="Apple Symbols"/>
                <a:cs typeface="Apple Symbols"/>
              </a:rPr>
              <a:t> </a:t>
            </a:r>
          </a:p>
          <a:p>
            <a:pPr algn="l">
              <a:lnSpc>
                <a:spcPct val="80000"/>
              </a:lnSpc>
            </a:pPr>
            <a:endParaRPr lang="it-IT" sz="2000" b="1" i="1" dirty="0" smtClean="0">
              <a:solidFill>
                <a:srgbClr val="FF0000"/>
              </a:solidFill>
              <a:latin typeface="Apple Symbols"/>
              <a:cs typeface="Apple Symbols"/>
            </a:endParaRPr>
          </a:p>
          <a:p>
            <a:pPr algn="l" eaLnBrk="1" hangingPunct="1">
              <a:lnSpc>
                <a:spcPct val="80000"/>
              </a:lnSpc>
            </a:pPr>
            <a:endParaRPr lang="it-IT" sz="1600" b="1" i="1" dirty="0">
              <a:solidFill>
                <a:srgbClr val="FF6600"/>
              </a:solidFill>
              <a:latin typeface="Apple Symbols"/>
              <a:cs typeface="Apple Symbols"/>
            </a:endParaRPr>
          </a:p>
          <a:p>
            <a:pPr algn="l" eaLnBrk="1" hangingPunct="1">
              <a:lnSpc>
                <a:spcPct val="80000"/>
              </a:lnSpc>
            </a:pPr>
            <a:endParaRPr lang="it-IT" b="1" i="1" dirty="0">
              <a:solidFill>
                <a:srgbClr val="0000FF"/>
              </a:solidFill>
              <a:latin typeface="Apple Symbols"/>
              <a:cs typeface="Apple Symbols"/>
            </a:endParaRPr>
          </a:p>
        </p:txBody>
      </p:sp>
      <p:sp>
        <p:nvSpPr>
          <p:cNvPr id="25603"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4A261-4187-5D4C-AE40-8DC4C0AC4B61}" type="slidenum">
              <a:rPr lang="it-IT" sz="1200">
                <a:solidFill>
                  <a:srgbClr val="898989"/>
                </a:solidFill>
              </a:rPr>
              <a:pPr eaLnBrk="1" hangingPunct="1"/>
              <a:t>16</a:t>
            </a:fld>
            <a:endParaRPr lang="it-IT" sz="1200">
              <a:solidFill>
                <a:srgbClr val="898989"/>
              </a:solidFill>
            </a:endParaRPr>
          </a:p>
        </p:txBody>
      </p:sp>
      <p:pic>
        <p:nvPicPr>
          <p:cNvPr id="25604"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6883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animEffect transition="in" filter="blinds(horizontal)">
                                      <p:cBhvr>
                                        <p:cTn id="7" dur="500"/>
                                        <p:tgtEl>
                                          <p:spTgt spid="2560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xEl>
                                              <p:pRg st="5" end="5"/>
                                            </p:txEl>
                                          </p:spTgt>
                                        </p:tgtEl>
                                        <p:attrNameLst>
                                          <p:attrName>style.visibility</p:attrName>
                                        </p:attrNameLst>
                                      </p:cBhvr>
                                      <p:to>
                                        <p:strVal val="visible"/>
                                      </p:to>
                                    </p:set>
                                    <p:animEffect transition="in" filter="blinds(horizontal)">
                                      <p:cBhvr>
                                        <p:cTn id="12" dur="500"/>
                                        <p:tgtEl>
                                          <p:spTgt spid="2560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2">
                                            <p:txEl>
                                              <p:pRg st="6" end="6"/>
                                            </p:txEl>
                                          </p:spTgt>
                                        </p:tgtEl>
                                        <p:attrNameLst>
                                          <p:attrName>style.visibility</p:attrName>
                                        </p:attrNameLst>
                                      </p:cBhvr>
                                      <p:to>
                                        <p:strVal val="visible"/>
                                      </p:to>
                                    </p:set>
                                    <p:animEffect transition="in" filter="blinds(horizontal)">
                                      <p:cBhvr>
                                        <p:cTn id="17" dur="500"/>
                                        <p:tgtEl>
                                          <p:spTgt spid="2560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2">
                                            <p:txEl>
                                              <p:pRg st="7" end="7"/>
                                            </p:txEl>
                                          </p:spTgt>
                                        </p:tgtEl>
                                        <p:attrNameLst>
                                          <p:attrName>style.visibility</p:attrName>
                                        </p:attrNameLst>
                                      </p:cBhvr>
                                      <p:to>
                                        <p:strVal val="visible"/>
                                      </p:to>
                                    </p:set>
                                    <p:animEffect transition="in" filter="blinds(horizontal)">
                                      <p:cBhvr>
                                        <p:cTn id="22" dur="500"/>
                                        <p:tgtEl>
                                          <p:spTgt spid="2560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2">
                                            <p:txEl>
                                              <p:pRg st="8" end="8"/>
                                            </p:txEl>
                                          </p:spTgt>
                                        </p:tgtEl>
                                        <p:attrNameLst>
                                          <p:attrName>style.visibility</p:attrName>
                                        </p:attrNameLst>
                                      </p:cBhvr>
                                      <p:to>
                                        <p:strVal val="visible"/>
                                      </p:to>
                                    </p:set>
                                    <p:animEffect transition="in" filter="blinds(horizontal)">
                                      <p:cBhvr>
                                        <p:cTn id="27" dur="500"/>
                                        <p:tgtEl>
                                          <p:spTgt spid="2560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602">
                                            <p:txEl>
                                              <p:pRg st="9" end="9"/>
                                            </p:txEl>
                                          </p:spTgt>
                                        </p:tgtEl>
                                        <p:attrNameLst>
                                          <p:attrName>style.visibility</p:attrName>
                                        </p:attrNameLst>
                                      </p:cBhvr>
                                      <p:to>
                                        <p:strVal val="visible"/>
                                      </p:to>
                                    </p:set>
                                    <p:animEffect transition="in" filter="blinds(horizontal)">
                                      <p:cBhvr>
                                        <p:cTn id="32" dur="500"/>
                                        <p:tgtEl>
                                          <p:spTgt spid="25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25602" name="Rectangle 2"/>
          <p:cNvSpPr>
            <a:spLocks noGrp="1" noChangeArrowheads="1"/>
          </p:cNvSpPr>
          <p:nvPr>
            <p:ph type="subTitle" idx="1"/>
          </p:nvPr>
        </p:nvSpPr>
        <p:spPr>
          <a:xfrm>
            <a:off x="462493" y="260350"/>
            <a:ext cx="8424862" cy="7200900"/>
          </a:xfrm>
        </p:spPr>
        <p:txBody>
          <a:bodyPr>
            <a:normAutofit/>
          </a:bodyPr>
          <a:lstStyle/>
          <a:p>
            <a:pPr eaLnBrk="1" hangingPunct="1">
              <a:lnSpc>
                <a:spcPct val="80000"/>
              </a:lnSpc>
            </a:pPr>
            <a:endParaRPr lang="it-IT" sz="1800" b="1" i="1" dirty="0" smtClean="0">
              <a:solidFill>
                <a:srgbClr val="0000FF"/>
              </a:solidFill>
              <a:latin typeface="Calibri" charset="0"/>
            </a:endParaRPr>
          </a:p>
          <a:p>
            <a:pPr eaLnBrk="1" hangingPunct="1">
              <a:lnSpc>
                <a:spcPct val="80000"/>
              </a:lnSpc>
            </a:pPr>
            <a:endParaRPr lang="it-IT" sz="1800" b="1" i="1" dirty="0">
              <a:solidFill>
                <a:srgbClr val="0000FF"/>
              </a:solidFill>
              <a:latin typeface="Calibri" charset="0"/>
            </a:endParaRPr>
          </a:p>
          <a:p>
            <a:pPr eaLnBrk="1" hangingPunct="1">
              <a:lnSpc>
                <a:spcPct val="80000"/>
              </a:lnSpc>
            </a:pPr>
            <a:endParaRPr lang="it-IT" sz="1800" b="1" i="1" dirty="0">
              <a:solidFill>
                <a:srgbClr val="0000FF"/>
              </a:solidFill>
              <a:latin typeface="Calibri" charset="0"/>
            </a:endParaRPr>
          </a:p>
          <a:p>
            <a:pPr algn="l" eaLnBrk="1" hangingPunct="1">
              <a:lnSpc>
                <a:spcPct val="80000"/>
              </a:lnSpc>
            </a:pPr>
            <a:endParaRPr lang="it-IT" sz="1800" b="1" i="1" dirty="0" smtClean="0">
              <a:solidFill>
                <a:srgbClr val="0000FF"/>
              </a:solidFill>
              <a:latin typeface="Apple Symbols"/>
              <a:cs typeface="Apple Symbols"/>
            </a:endParaRPr>
          </a:p>
          <a:p>
            <a:pPr algn="l" eaLnBrk="1" hangingPunct="1">
              <a:lnSpc>
                <a:spcPct val="80000"/>
              </a:lnSpc>
            </a:pPr>
            <a:r>
              <a:rPr lang="it-IT" sz="2000" b="1" i="1" dirty="0" smtClean="0">
                <a:solidFill>
                  <a:srgbClr val="FF0000"/>
                </a:solidFill>
                <a:latin typeface="Apple Symbols"/>
                <a:cs typeface="Apple Symbols"/>
              </a:rPr>
              <a:t>LA CHIESA  </a:t>
            </a:r>
            <a:r>
              <a:rPr lang="it-IT" sz="2000" b="1" i="1" dirty="0" smtClean="0">
                <a:solidFill>
                  <a:srgbClr val="3366FF"/>
                </a:solidFill>
                <a:latin typeface="Apple Symbols"/>
                <a:cs typeface="Apple Symbols"/>
              </a:rPr>
              <a:t>GIA’</a:t>
            </a:r>
            <a:r>
              <a:rPr lang="it-IT" sz="2000" b="1" i="1" dirty="0" smtClean="0">
                <a:solidFill>
                  <a:srgbClr val="0000FF"/>
                </a:solidFill>
                <a:latin typeface="Apple Symbols"/>
                <a:cs typeface="Apple Symbols"/>
              </a:rPr>
              <a:t>  NEL </a:t>
            </a:r>
            <a:r>
              <a:rPr lang="it-IT" sz="2000" b="1" i="1" dirty="0" smtClean="0">
                <a:solidFill>
                  <a:srgbClr val="FF0000"/>
                </a:solidFill>
                <a:latin typeface="Apple Symbols"/>
                <a:cs typeface="Apple Symbols"/>
              </a:rPr>
              <a:t>IV SECOLO </a:t>
            </a:r>
            <a:r>
              <a:rPr lang="it-IT" sz="2000" b="1" i="1" dirty="0" smtClean="0">
                <a:solidFill>
                  <a:srgbClr val="0000FF"/>
                </a:solidFill>
                <a:latin typeface="Apple Symbols"/>
                <a:cs typeface="Apple Symbols"/>
              </a:rPr>
              <a:t>  SI ALLONTANA DAGLI INSEGNAMENTI DEI PRIMI CRISTIANI E VIENE RISTABILITA LA CONNESSIONE TRA MALATTIA E  PECCATO CONSIDERANDO LA DISABILITA’ UNA PUNIZIONE DIVINA. </a:t>
            </a:r>
            <a:r>
              <a:rPr lang="it-IT" sz="2000" b="1" i="1" dirty="0" smtClean="0">
                <a:solidFill>
                  <a:srgbClr val="3366FF"/>
                </a:solidFill>
                <a:latin typeface="Apple Symbols"/>
                <a:cs typeface="Apple Symbols"/>
              </a:rPr>
              <a:t>NEL</a:t>
            </a:r>
            <a:r>
              <a:rPr lang="it-IT" sz="2000" b="1" i="1" dirty="0" smtClean="0">
                <a:solidFill>
                  <a:srgbClr val="FF0000"/>
                </a:solidFill>
                <a:latin typeface="Apple Symbols"/>
                <a:cs typeface="Apple Symbols"/>
              </a:rPr>
              <a:t> MEDIOEVO </a:t>
            </a:r>
            <a:r>
              <a:rPr lang="it-IT" sz="2000" b="1" i="1" dirty="0" smtClean="0">
                <a:solidFill>
                  <a:srgbClr val="0000FF"/>
                </a:solidFill>
                <a:latin typeface="Apple Symbols"/>
                <a:cs typeface="Apple Symbols"/>
              </a:rPr>
              <a:t>SI AVVERTE  ANCORA QUESTA CONCEZIONE MA ANCHE L’OBBLIGO DELLA CARITA’ CRISTIANA,  CON L’ISTITUZIONE DEI LEBBROSAI E DEI  LAZZARETTI : E’ IL PRIMO STADIO DELLA ISTITUZIONALIZZAZIONE. A PARTIRE DAL </a:t>
            </a:r>
            <a:r>
              <a:rPr lang="it-IT" sz="2000" b="1" i="1" dirty="0" smtClean="0">
                <a:solidFill>
                  <a:srgbClr val="FF0000"/>
                </a:solidFill>
                <a:latin typeface="Apple Symbols"/>
                <a:cs typeface="Apple Symbols"/>
              </a:rPr>
              <a:t>XIII SECOLO  </a:t>
            </a:r>
            <a:r>
              <a:rPr lang="it-IT" sz="2000" b="1" i="1" dirty="0" smtClean="0">
                <a:solidFill>
                  <a:srgbClr val="0000FF"/>
                </a:solidFill>
                <a:latin typeface="Apple Symbols"/>
                <a:cs typeface="Apple Symbols"/>
              </a:rPr>
              <a:t>LE PERSONE CON DISABILITA’ VENGONO RELEGATE IN “SPEDALI” GESTITI DAI RELIGIOSI, MA SENZA NESSUNA ATTENZIONE  SU UN LORO  PIANO EDUCATIVO.</a:t>
            </a:r>
          </a:p>
          <a:p>
            <a:pPr algn="l">
              <a:lnSpc>
                <a:spcPct val="80000"/>
              </a:lnSpc>
            </a:pPr>
            <a:r>
              <a:rPr lang="it-IT" sz="2000" b="1" i="1" dirty="0" smtClean="0">
                <a:solidFill>
                  <a:srgbClr val="0000FF"/>
                </a:solidFill>
                <a:latin typeface="Apple Symbols"/>
                <a:cs typeface="Apple Symbols"/>
              </a:rPr>
              <a:t>ALLA </a:t>
            </a:r>
            <a:r>
              <a:rPr lang="it-IT" sz="2000" b="1" i="1" dirty="0">
                <a:solidFill>
                  <a:srgbClr val="0000FF"/>
                </a:solidFill>
                <a:latin typeface="Apple Symbols"/>
                <a:cs typeface="Apple Symbols"/>
              </a:rPr>
              <a:t>FINE DEL </a:t>
            </a:r>
            <a:r>
              <a:rPr lang="it-IT" sz="2000" b="1" i="1" dirty="0">
                <a:solidFill>
                  <a:srgbClr val="FF0000"/>
                </a:solidFill>
                <a:latin typeface="Apple Symbols"/>
                <a:cs typeface="Apple Symbols"/>
              </a:rPr>
              <a:t>XVIII  SECOLO </a:t>
            </a:r>
            <a:r>
              <a:rPr lang="it-IT" sz="2000" b="1" i="1" dirty="0">
                <a:solidFill>
                  <a:srgbClr val="0000FF"/>
                </a:solidFill>
                <a:latin typeface="Apple Symbols"/>
                <a:cs typeface="Apple Symbols"/>
              </a:rPr>
              <a:t>JEAN MARC GASPARD ITARD PRENDE  IN CURA “VICTOR”,  IL BIMBO SELVAGGIO DELL’AVEYRON. </a:t>
            </a:r>
            <a:r>
              <a:rPr lang="it-IT" sz="2000" b="1" i="1" dirty="0" smtClean="0">
                <a:solidFill>
                  <a:srgbClr val="0000FF"/>
                </a:solidFill>
                <a:latin typeface="Apple Symbols"/>
                <a:cs typeface="Apple Symbols"/>
              </a:rPr>
              <a:t> </a:t>
            </a:r>
            <a:r>
              <a:rPr lang="it-IT" sz="2000" b="1" i="1" dirty="0">
                <a:solidFill>
                  <a:srgbClr val="0000FF"/>
                </a:solidFill>
                <a:latin typeface="Apple Symbols"/>
                <a:cs typeface="Apple Symbols"/>
              </a:rPr>
              <a:t>CONFERENDOGLI UN INIZIO DI IDENTITA’ CIVILE E SOCIALE,  FU IL PRIMO A SOSTENERE CHE LA VITA DELL’UOMO E’ PRINCIPALMENTE SOCIALE, E CHE L’ASSENZA DI QUESTA PUO’ CREARE L’HANDICAP. LA PRESA IN CARICO DI “VICTOR” GENERA UN NUOVO ATTEGGIAMENTO CHE CONSISTE NEL TENTATIVO DI NORMALIZZARE L’ANORMALITA’ ATTRAVERSO L’EDUCAZIONE. </a:t>
            </a:r>
          </a:p>
          <a:p>
            <a:pPr algn="l">
              <a:lnSpc>
                <a:spcPct val="80000"/>
              </a:lnSpc>
            </a:pPr>
            <a:r>
              <a:rPr lang="it-IT" sz="2000" b="1" i="1" dirty="0" smtClean="0">
                <a:solidFill>
                  <a:srgbClr val="FF0000"/>
                </a:solidFill>
                <a:latin typeface="Apple Symbols"/>
                <a:cs typeface="Apple Symbols"/>
              </a:rPr>
              <a:t>ITARD  </a:t>
            </a:r>
            <a:r>
              <a:rPr lang="it-IT" sz="2000" b="1" i="1" dirty="0">
                <a:solidFill>
                  <a:srgbClr val="FF0000"/>
                </a:solidFill>
                <a:latin typeface="Apple Symbols"/>
                <a:cs typeface="Apple Symbols"/>
              </a:rPr>
              <a:t>E’ CONSIDERATO IL FONDATORE DELLA PSICOLOGIA SPECIALE.</a:t>
            </a:r>
            <a:endParaRPr lang="it-IT" sz="1600" b="1" dirty="0">
              <a:solidFill>
                <a:srgbClr val="FF6600"/>
              </a:solidFill>
              <a:latin typeface="Apple Casual"/>
              <a:cs typeface="Apple Casual"/>
            </a:endParaRPr>
          </a:p>
          <a:p>
            <a:pPr algn="l" eaLnBrk="1" hangingPunct="1">
              <a:lnSpc>
                <a:spcPct val="80000"/>
              </a:lnSpc>
            </a:pPr>
            <a:endParaRPr lang="it-IT" sz="2000" b="1" i="1" dirty="0" smtClean="0">
              <a:solidFill>
                <a:srgbClr val="0000FF"/>
              </a:solidFill>
              <a:latin typeface="Apple Symbols"/>
              <a:cs typeface="Apple Symbols"/>
            </a:endParaRPr>
          </a:p>
          <a:p>
            <a:pPr algn="l">
              <a:lnSpc>
                <a:spcPct val="80000"/>
              </a:lnSpc>
            </a:pPr>
            <a:endParaRPr lang="it-IT" sz="2000" b="1" i="1" dirty="0">
              <a:solidFill>
                <a:srgbClr val="0000FF"/>
              </a:solidFill>
              <a:latin typeface="Apple Symbols"/>
              <a:cs typeface="Apple Symbols"/>
            </a:endParaRPr>
          </a:p>
          <a:p>
            <a:pPr algn="l" eaLnBrk="1" hangingPunct="1">
              <a:lnSpc>
                <a:spcPct val="80000"/>
              </a:lnSpc>
            </a:pPr>
            <a:endParaRPr lang="it-IT" sz="2000" b="1" dirty="0" smtClean="0">
              <a:solidFill>
                <a:srgbClr val="0000FF"/>
              </a:solidFill>
              <a:latin typeface="Apple Casual"/>
              <a:cs typeface="Apple Casual"/>
            </a:endParaRPr>
          </a:p>
          <a:p>
            <a:pPr algn="l" eaLnBrk="1" hangingPunct="1">
              <a:lnSpc>
                <a:spcPct val="80000"/>
              </a:lnSpc>
            </a:pPr>
            <a:endParaRPr lang="it-IT" sz="1600" b="1" dirty="0" smtClean="0">
              <a:solidFill>
                <a:srgbClr val="0000FF"/>
              </a:solidFill>
              <a:latin typeface="Calibri" charset="0"/>
              <a:cs typeface="Arial Black" charset="0"/>
            </a:endParaRPr>
          </a:p>
        </p:txBody>
      </p:sp>
      <p:sp>
        <p:nvSpPr>
          <p:cNvPr id="25603"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4A261-4187-5D4C-AE40-8DC4C0AC4B61}" type="slidenum">
              <a:rPr lang="it-IT" sz="1200">
                <a:solidFill>
                  <a:srgbClr val="898989"/>
                </a:solidFill>
              </a:rPr>
              <a:pPr eaLnBrk="1" hangingPunct="1"/>
              <a:t>17</a:t>
            </a:fld>
            <a:endParaRPr lang="it-IT" sz="1200">
              <a:solidFill>
                <a:srgbClr val="898989"/>
              </a:solidFill>
            </a:endParaRPr>
          </a:p>
        </p:txBody>
      </p:sp>
      <p:pic>
        <p:nvPicPr>
          <p:cNvPr id="25604"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113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25602" name="Rectangle 2"/>
          <p:cNvSpPr>
            <a:spLocks noGrp="1" noChangeArrowheads="1"/>
          </p:cNvSpPr>
          <p:nvPr>
            <p:ph type="subTitle" idx="1"/>
          </p:nvPr>
        </p:nvSpPr>
        <p:spPr>
          <a:xfrm>
            <a:off x="395288" y="558800"/>
            <a:ext cx="8748712" cy="6299200"/>
          </a:xfrm>
        </p:spPr>
        <p:txBody>
          <a:bodyPr>
            <a:normAutofit fontScale="85000" lnSpcReduction="10000"/>
          </a:bodyPr>
          <a:lstStyle/>
          <a:p>
            <a:pPr eaLnBrk="1" hangingPunct="1">
              <a:lnSpc>
                <a:spcPct val="80000"/>
              </a:lnSpc>
            </a:pPr>
            <a:endParaRPr lang="it-IT" sz="2800" b="1" dirty="0" smtClean="0">
              <a:solidFill>
                <a:srgbClr val="0000FF"/>
              </a:solidFill>
              <a:latin typeface="Calibri" charset="0"/>
            </a:endParaRPr>
          </a:p>
          <a:p>
            <a:pPr eaLnBrk="1" hangingPunct="1">
              <a:lnSpc>
                <a:spcPct val="80000"/>
              </a:lnSpc>
            </a:pPr>
            <a:endParaRPr lang="it-IT" sz="2800" b="1" dirty="0">
              <a:solidFill>
                <a:srgbClr val="0000FF"/>
              </a:solidFill>
              <a:latin typeface="Calibri" charset="0"/>
            </a:endParaRPr>
          </a:p>
          <a:p>
            <a:pPr algn="l">
              <a:lnSpc>
                <a:spcPct val="80000"/>
              </a:lnSpc>
            </a:pPr>
            <a:r>
              <a:rPr lang="it-IT" sz="2000" b="1" i="1" dirty="0" smtClean="0">
                <a:solidFill>
                  <a:srgbClr val="FF0000"/>
                </a:solidFill>
                <a:latin typeface="Apple Symbols"/>
                <a:cs typeface="Apple Symbols"/>
              </a:rPr>
              <a:t>FINE XVIIII- INIZII DEL XIX SECOLO : </a:t>
            </a:r>
            <a:r>
              <a:rPr lang="it-IT" sz="2000" b="1" i="1" dirty="0" smtClean="0">
                <a:solidFill>
                  <a:srgbClr val="0000FF"/>
                </a:solidFill>
                <a:latin typeface="Apple Symbols"/>
                <a:cs typeface="Apple Symbols"/>
              </a:rPr>
              <a:t>CON </a:t>
            </a:r>
            <a:r>
              <a:rPr lang="it-IT" sz="2000" b="1" i="1" dirty="0">
                <a:solidFill>
                  <a:srgbClr val="0000FF"/>
                </a:solidFill>
                <a:latin typeface="Apple Symbols"/>
                <a:cs typeface="Apple Symbols"/>
              </a:rPr>
              <a:t>L’AVVENTO DELLA </a:t>
            </a:r>
            <a:r>
              <a:rPr lang="it-IT" sz="2000" b="1" i="1" dirty="0">
                <a:solidFill>
                  <a:srgbClr val="FF0000"/>
                </a:solidFill>
                <a:latin typeface="Apple Symbols"/>
                <a:cs typeface="Apple Symbols"/>
              </a:rPr>
              <a:t>RIVOLUZIONE INDUSTRIALE </a:t>
            </a:r>
            <a:r>
              <a:rPr lang="it-IT" sz="2000" b="1" i="1" dirty="0" smtClean="0">
                <a:solidFill>
                  <a:srgbClr val="0000FF"/>
                </a:solidFill>
                <a:latin typeface="Apple Symbols"/>
                <a:cs typeface="Apple Symbols"/>
              </a:rPr>
              <a:t>GLI </a:t>
            </a:r>
            <a:r>
              <a:rPr lang="it-IT" sz="2000" b="1" i="1" dirty="0">
                <a:solidFill>
                  <a:srgbClr val="0000FF"/>
                </a:solidFill>
                <a:latin typeface="Apple Symbols"/>
                <a:cs typeface="Apple Symbols"/>
              </a:rPr>
              <a:t>IDEALI DI PRODUTTIVITA’ </a:t>
            </a:r>
            <a:r>
              <a:rPr lang="it-IT" sz="2000" b="1" i="1" dirty="0" smtClean="0">
                <a:solidFill>
                  <a:srgbClr val="0000FF"/>
                </a:solidFill>
                <a:latin typeface="Apple Symbols"/>
                <a:cs typeface="Apple Symbols"/>
              </a:rPr>
              <a:t>ED </a:t>
            </a:r>
            <a:r>
              <a:rPr lang="it-IT" sz="2000" b="1" i="1" dirty="0">
                <a:solidFill>
                  <a:srgbClr val="0000FF"/>
                </a:solidFill>
                <a:latin typeface="Apple Symbols"/>
                <a:cs typeface="Apple Symbols"/>
              </a:rPr>
              <a:t>EFFICIENZA SEGNANO UNA ULTERIORE </a:t>
            </a:r>
            <a:r>
              <a:rPr lang="it-IT" sz="2000" b="1" i="1" dirty="0" smtClean="0">
                <a:solidFill>
                  <a:srgbClr val="0000FF"/>
                </a:solidFill>
                <a:latin typeface="Apple Symbols"/>
                <a:cs typeface="Apple Symbols"/>
              </a:rPr>
              <a:t>ESCLUSIONE SOCIALE; SI HA UNA NUOVA RAPPRESENTAZIONE DELLA PERSONA CON DISABILITA’. L’ISTITUZIONALIZZAZIONE RAPPRESENTA UNA RISPOSTA GENERALIZZATA. SI DIFFONDONO COSI’ ORFANATROFI, MANICOMI, OSPIZI.</a:t>
            </a:r>
          </a:p>
          <a:p>
            <a:pPr algn="l">
              <a:lnSpc>
                <a:spcPct val="80000"/>
              </a:lnSpc>
            </a:pPr>
            <a:r>
              <a:rPr lang="it-IT" sz="2000" b="1" i="1" dirty="0" smtClean="0">
                <a:solidFill>
                  <a:srgbClr val="FF0000"/>
                </a:solidFill>
                <a:latin typeface="Apple Symbols"/>
                <a:cs typeface="Apple Symbols"/>
              </a:rPr>
              <a:t>NEL XIX </a:t>
            </a:r>
            <a:r>
              <a:rPr lang="it-IT" sz="2000" b="1" i="1" dirty="0">
                <a:solidFill>
                  <a:srgbClr val="FF0000"/>
                </a:solidFill>
                <a:latin typeface="Apple Symbols"/>
                <a:cs typeface="Apple Symbols"/>
              </a:rPr>
              <a:t>SECOLO</a:t>
            </a:r>
            <a:r>
              <a:rPr lang="it-IT" sz="2000" b="1" i="1" dirty="0">
                <a:solidFill>
                  <a:srgbClr val="0000FF"/>
                </a:solidFill>
                <a:latin typeface="Apple Symbols"/>
                <a:cs typeface="Apple Symbols"/>
              </a:rPr>
              <a:t>,  </a:t>
            </a:r>
            <a:r>
              <a:rPr lang="it-IT" sz="2000" b="1" i="1" dirty="0" smtClean="0">
                <a:solidFill>
                  <a:srgbClr val="FF0000"/>
                </a:solidFill>
                <a:latin typeface="Apple Symbols"/>
                <a:cs typeface="Apple Symbols"/>
              </a:rPr>
              <a:t>DARWIN</a:t>
            </a:r>
            <a:r>
              <a:rPr lang="it-IT" sz="2000" b="1" i="1" dirty="0" smtClean="0">
                <a:solidFill>
                  <a:srgbClr val="0000FF"/>
                </a:solidFill>
                <a:latin typeface="Apple Symbols"/>
                <a:cs typeface="Apple Symbols"/>
              </a:rPr>
              <a:t> </a:t>
            </a:r>
            <a:r>
              <a:rPr lang="it-IT" sz="2000" b="1" i="1" dirty="0">
                <a:solidFill>
                  <a:srgbClr val="0000FF"/>
                </a:solidFill>
                <a:latin typeface="Apple Symbols"/>
                <a:cs typeface="Apple Symbols"/>
              </a:rPr>
              <a:t>INTRODUCE IL CONCETTO DI SELEZIONE NATURALE ED ATTORNO AL </a:t>
            </a:r>
            <a:r>
              <a:rPr lang="it-IT" sz="2000" b="1" i="1" dirty="0">
                <a:solidFill>
                  <a:srgbClr val="FF0000"/>
                </a:solidFill>
                <a:latin typeface="Apple Symbols"/>
                <a:cs typeface="Apple Symbols"/>
              </a:rPr>
              <a:t>1860 </a:t>
            </a:r>
            <a:r>
              <a:rPr lang="it-IT" sz="2000" b="1" i="1" dirty="0">
                <a:solidFill>
                  <a:srgbClr val="0000FF"/>
                </a:solidFill>
                <a:latin typeface="Apple Symbols"/>
                <a:cs typeface="Apple Symbols"/>
              </a:rPr>
              <a:t>SI SVILUPPANO LE TEORIE SUL</a:t>
            </a:r>
            <a:r>
              <a:rPr lang="it-IT" sz="2000" b="1" i="1" dirty="0">
                <a:solidFill>
                  <a:srgbClr val="3366FF"/>
                </a:solidFill>
                <a:latin typeface="Apple Symbols"/>
                <a:cs typeface="Apple Symbols"/>
              </a:rPr>
              <a:t>L’</a:t>
            </a:r>
            <a:r>
              <a:rPr lang="it-IT" sz="2000" b="1" i="1" dirty="0">
                <a:solidFill>
                  <a:srgbClr val="FF0000"/>
                </a:solidFill>
                <a:latin typeface="Apple Symbols"/>
                <a:cs typeface="Apple Symbols"/>
              </a:rPr>
              <a:t>EUGENETICA</a:t>
            </a:r>
            <a:r>
              <a:rPr lang="it-IT" sz="2000" b="1" i="1" dirty="0">
                <a:solidFill>
                  <a:srgbClr val="3366FF"/>
                </a:solidFill>
                <a:latin typeface="Apple Symbols"/>
                <a:cs typeface="Apple Symbols"/>
              </a:rPr>
              <a:t>, </a:t>
            </a:r>
            <a:r>
              <a:rPr lang="it-IT" sz="2000" b="1" i="1" dirty="0">
                <a:solidFill>
                  <a:srgbClr val="0000FF"/>
                </a:solidFill>
                <a:latin typeface="Apple Symbols"/>
                <a:cs typeface="Apple Symbols"/>
              </a:rPr>
              <a:t>CHE </a:t>
            </a:r>
            <a:r>
              <a:rPr lang="it-IT" sz="2000" b="1" i="1" dirty="0" smtClean="0">
                <a:solidFill>
                  <a:srgbClr val="0000FF"/>
                </a:solidFill>
                <a:latin typeface="Apple Symbols"/>
                <a:cs typeface="Apple Symbols"/>
              </a:rPr>
              <a:t>FANNO </a:t>
            </a:r>
            <a:r>
              <a:rPr lang="it-IT" sz="2000" b="1" i="1" dirty="0">
                <a:solidFill>
                  <a:srgbClr val="0000FF"/>
                </a:solidFill>
                <a:latin typeface="Apple Symbols"/>
                <a:cs typeface="Apple Symbols"/>
              </a:rPr>
              <a:t>RIFERIMENTO ALLO STUDIO DEI METODI VOLTI AL </a:t>
            </a:r>
            <a:r>
              <a:rPr lang="it-IT" sz="2000" b="1" i="1" dirty="0">
                <a:solidFill>
                  <a:srgbClr val="FF0000"/>
                </a:solidFill>
                <a:latin typeface="Apple Symbols"/>
                <a:cs typeface="Apple Symbols"/>
              </a:rPr>
              <a:t>PERFEZIONAMENTO DELLA SPECIE UMANA ATTRAVERSO SELEZIONI </a:t>
            </a:r>
            <a:r>
              <a:rPr lang="it-IT" sz="2000" b="1" i="1" dirty="0" smtClean="0">
                <a:solidFill>
                  <a:srgbClr val="FF0000"/>
                </a:solidFill>
                <a:latin typeface="Apple Symbols"/>
                <a:cs typeface="Apple Symbols"/>
              </a:rPr>
              <a:t>ARTIFICIALI </a:t>
            </a:r>
            <a:r>
              <a:rPr lang="it-IT" sz="2000" b="1" i="1" dirty="0" smtClean="0">
                <a:solidFill>
                  <a:srgbClr val="0000FF"/>
                </a:solidFill>
                <a:latin typeface="Apple Symbols"/>
                <a:cs typeface="Apple Symbols"/>
              </a:rPr>
              <a:t>PROMUOVENDO </a:t>
            </a:r>
            <a:r>
              <a:rPr lang="it-IT" sz="2000" b="1" i="1" dirty="0">
                <a:solidFill>
                  <a:srgbClr val="0000FF"/>
                </a:solidFill>
                <a:latin typeface="Apple Symbols"/>
                <a:cs typeface="Apple Symbols"/>
              </a:rPr>
              <a:t>CARATTERI FISICI E MENTALI POSITIVI E RIMUOVENDO QUELLI </a:t>
            </a:r>
            <a:r>
              <a:rPr lang="it-IT" sz="2000" b="1" i="1" dirty="0" smtClean="0">
                <a:solidFill>
                  <a:srgbClr val="0000FF"/>
                </a:solidFill>
                <a:latin typeface="Apple Symbols"/>
                <a:cs typeface="Apple Symbols"/>
              </a:rPr>
              <a:t>NEGATIVI. SI </a:t>
            </a:r>
            <a:r>
              <a:rPr lang="it-IT" sz="2000" b="1" i="1" dirty="0">
                <a:solidFill>
                  <a:srgbClr val="0000FF"/>
                </a:solidFill>
                <a:latin typeface="Apple Symbols"/>
                <a:cs typeface="Apple Symbols"/>
              </a:rPr>
              <a:t>INGENERA  L’</a:t>
            </a:r>
            <a:r>
              <a:rPr lang="it-IT" sz="2000" b="1" i="1" dirty="0">
                <a:solidFill>
                  <a:srgbClr val="FF0000"/>
                </a:solidFill>
                <a:latin typeface="Apple Symbols"/>
                <a:cs typeface="Apple Symbols"/>
              </a:rPr>
              <a:t>EUGENISMO</a:t>
            </a:r>
            <a:r>
              <a:rPr lang="it-IT" sz="2000" b="1" i="1" dirty="0">
                <a:solidFill>
                  <a:srgbClr val="3366FF"/>
                </a:solidFill>
                <a:latin typeface="Apple Symbols"/>
                <a:cs typeface="Apple Symbols"/>
              </a:rPr>
              <a:t>, </a:t>
            </a:r>
            <a:r>
              <a:rPr lang="it-IT" sz="2000" b="1" i="1" dirty="0" smtClean="0">
                <a:solidFill>
                  <a:srgbClr val="3366FF"/>
                </a:solidFill>
                <a:latin typeface="Apple Symbols"/>
                <a:cs typeface="Apple Symbols"/>
              </a:rPr>
              <a:t>UNA </a:t>
            </a:r>
            <a:r>
              <a:rPr lang="it-IT" sz="2000" b="1" i="1" dirty="0" smtClean="0">
                <a:solidFill>
                  <a:srgbClr val="0000FF"/>
                </a:solidFill>
                <a:latin typeface="Apple Symbols"/>
                <a:cs typeface="Apple Symbols"/>
              </a:rPr>
              <a:t>IDEOLOGIA </a:t>
            </a:r>
            <a:r>
              <a:rPr lang="it-IT" sz="2000" b="1" i="1" dirty="0">
                <a:solidFill>
                  <a:srgbClr val="0000FF"/>
                </a:solidFill>
                <a:latin typeface="Apple Symbols"/>
                <a:cs typeface="Apple Symbols"/>
              </a:rPr>
              <a:t>CHE RITIENE COME SOLUZIONE DEI PROBLEMI POLITICI, ECONOMICI, SOCIALI E SANITARI </a:t>
            </a:r>
            <a:r>
              <a:rPr lang="it-IT" sz="2000" b="1" i="1" dirty="0">
                <a:solidFill>
                  <a:srgbClr val="FF0000"/>
                </a:solidFill>
                <a:latin typeface="Apple Symbols"/>
                <a:cs typeface="Apple Symbols"/>
              </a:rPr>
              <a:t>L’ADOZIONE DI PRETESTUOSE  SOLUZIONI </a:t>
            </a:r>
            <a:r>
              <a:rPr lang="it-IT" sz="2000" b="1" i="1" dirty="0" smtClean="0">
                <a:solidFill>
                  <a:srgbClr val="FF0000"/>
                </a:solidFill>
                <a:latin typeface="Apple Symbols"/>
                <a:cs typeface="Apple Symbols"/>
              </a:rPr>
              <a:t>ATTRAVERSO UNA DISCIPLINA CHE SI PROPONE IL MIGLIORAMENTO GENETICO DELLA SPECIE UMANA.</a:t>
            </a:r>
            <a:r>
              <a:rPr lang="it-IT" sz="2000" dirty="0" smtClean="0">
                <a:solidFill>
                  <a:srgbClr val="FF0000"/>
                </a:solidFill>
              </a:rPr>
              <a:t> </a:t>
            </a:r>
            <a:endParaRPr lang="it-IT" sz="2000" b="1" dirty="0">
              <a:solidFill>
                <a:srgbClr val="FF0000"/>
              </a:solidFill>
              <a:latin typeface="Apple Casual"/>
              <a:cs typeface="Apple Casual"/>
            </a:endParaRPr>
          </a:p>
          <a:p>
            <a:pPr algn="l">
              <a:lnSpc>
                <a:spcPct val="80000"/>
              </a:lnSpc>
            </a:pPr>
            <a:r>
              <a:rPr lang="it-IT" sz="2000" b="1" i="1" dirty="0">
                <a:solidFill>
                  <a:schemeClr val="tx1"/>
                </a:solidFill>
                <a:latin typeface="Apple Symbols"/>
                <a:cs typeface="Apple Symbols"/>
              </a:rPr>
              <a:t>TEORIE CHE  GENERANO OSTILITA’ FRA NAZIONI </a:t>
            </a:r>
            <a:r>
              <a:rPr lang="it-IT" sz="2000" b="1" i="1" dirty="0" smtClean="0">
                <a:solidFill>
                  <a:schemeClr val="tx1"/>
                </a:solidFill>
                <a:latin typeface="Apple Symbols"/>
                <a:cs typeface="Apple Symbols"/>
              </a:rPr>
              <a:t>ALIMENTANDO </a:t>
            </a:r>
            <a:r>
              <a:rPr lang="it-IT" sz="2000" b="1" i="1" dirty="0">
                <a:solidFill>
                  <a:schemeClr val="tx1"/>
                </a:solidFill>
                <a:latin typeface="Apple Symbols"/>
                <a:cs typeface="Apple Symbols"/>
              </a:rPr>
              <a:t>IDEOLOGIE TOTALITARIE</a:t>
            </a:r>
            <a:r>
              <a:rPr lang="it-IT" sz="2000" b="1" i="1" dirty="0" smtClean="0">
                <a:solidFill>
                  <a:schemeClr val="tx1"/>
                </a:solidFill>
                <a:latin typeface="Apple Symbols"/>
                <a:cs typeface="Apple Symbols"/>
              </a:rPr>
              <a:t>.</a:t>
            </a:r>
          </a:p>
          <a:p>
            <a:pPr algn="l">
              <a:lnSpc>
                <a:spcPct val="80000"/>
              </a:lnSpc>
            </a:pPr>
            <a:r>
              <a:rPr lang="it-IT" sz="2000" b="1" i="1" dirty="0" smtClean="0">
                <a:solidFill>
                  <a:srgbClr val="FF0000"/>
                </a:solidFill>
                <a:latin typeface="Apple Symbols"/>
                <a:cs typeface="Apple Symbols"/>
              </a:rPr>
              <a:t>HITLER </a:t>
            </a:r>
            <a:r>
              <a:rPr lang="it-IT" sz="2000" b="1" i="1" dirty="0" smtClean="0">
                <a:solidFill>
                  <a:srgbClr val="0000FF"/>
                </a:solidFill>
                <a:latin typeface="Apple Symbols"/>
                <a:cs typeface="Apple Symbols"/>
              </a:rPr>
              <a:t>ATTRIBUIVA  </a:t>
            </a:r>
            <a:r>
              <a:rPr lang="it-IT" sz="2000" b="1" i="1" dirty="0">
                <a:solidFill>
                  <a:srgbClr val="0000FF"/>
                </a:solidFill>
                <a:latin typeface="Apple Symbols"/>
                <a:cs typeface="Apple Symbols"/>
              </a:rPr>
              <a:t>LO STATO DI DEBOLEZZA DELLA NAZIONE ALL’ESISTENZA DI ELEMENTI DEGENERATI, PARASSITI DELLA SOCIETA’,CHE COMPROMETTEVANO LA PUREZZA DELLA </a:t>
            </a:r>
            <a:r>
              <a:rPr lang="it-IT" sz="2000" b="1" i="1" dirty="0" smtClean="0">
                <a:solidFill>
                  <a:srgbClr val="0000FF"/>
                </a:solidFill>
                <a:latin typeface="Apple Symbols"/>
                <a:cs typeface="Apple Symbols"/>
              </a:rPr>
              <a:t>STIRPE. DURANTE </a:t>
            </a:r>
            <a:r>
              <a:rPr lang="it-IT" sz="2000" b="1" i="1" dirty="0">
                <a:solidFill>
                  <a:srgbClr val="0000FF"/>
                </a:solidFill>
                <a:latin typeface="Apple Symbols"/>
                <a:cs typeface="Apple Symbols"/>
              </a:rPr>
              <a:t>IL PROGETTO </a:t>
            </a:r>
            <a:r>
              <a:rPr lang="it-IT" sz="2000" b="1" i="1" dirty="0">
                <a:solidFill>
                  <a:srgbClr val="FF0000"/>
                </a:solidFill>
                <a:latin typeface="Apple Symbols"/>
                <a:cs typeface="Apple Symbols"/>
              </a:rPr>
              <a:t>AKTION T4, “AUSMERZEN”(*)   </a:t>
            </a:r>
            <a:r>
              <a:rPr lang="it-IT" sz="2000" b="1" i="1" dirty="0">
                <a:solidFill>
                  <a:srgbClr val="0000FF"/>
                </a:solidFill>
                <a:latin typeface="Apple Symbols"/>
                <a:cs typeface="Apple Symbols"/>
              </a:rPr>
              <a:t>DAL 1939 AL 1945, EGLI FECE SOPPRIMERE, IN MODO SUBDOLO,   OLTRE </a:t>
            </a:r>
            <a:r>
              <a:rPr lang="it-IT" sz="2000" b="1" i="1" dirty="0">
                <a:solidFill>
                  <a:srgbClr val="FF0000"/>
                </a:solidFill>
                <a:latin typeface="Apple Symbols"/>
                <a:cs typeface="Apple Symbols"/>
              </a:rPr>
              <a:t>300.000 PERSONE CON DISABILITA’. </a:t>
            </a:r>
            <a:r>
              <a:rPr lang="it-IT" sz="2000" b="1" i="1" dirty="0">
                <a:solidFill>
                  <a:srgbClr val="0000FF"/>
                </a:solidFill>
                <a:latin typeface="Apple Symbols"/>
                <a:cs typeface="Apple Symbols"/>
              </a:rPr>
              <a:t>QUESTO NON  FU CHE  UN  PRODROMO DELLE BEN NOTE  ATROCITA’ COMMESSE  DURANTE  LA SECONDA GUERRA MONDIALE,  </a:t>
            </a:r>
            <a:r>
              <a:rPr lang="it-IT" sz="2000" b="1" i="1" dirty="0">
                <a:solidFill>
                  <a:srgbClr val="FF0000"/>
                </a:solidFill>
                <a:latin typeface="Apple Symbols"/>
                <a:cs typeface="Apple Symbols"/>
              </a:rPr>
              <a:t>LA SOLUZIONE FINALE, L’OLOCAUSTO… CHE COINVOLSE PIU’ DI 6 MILIONI DI EBREI , ED,  IN GENERALE,  FRA I 12 E 17 MILIONI DI  ESSERI UMANI.</a:t>
            </a:r>
            <a:endParaRPr lang="it-IT" sz="2000" b="1" i="1" dirty="0">
              <a:solidFill>
                <a:srgbClr val="0000FF"/>
              </a:solidFill>
              <a:latin typeface="Apple Symbols"/>
              <a:cs typeface="Apple Symbols"/>
            </a:endParaRPr>
          </a:p>
          <a:p>
            <a:pPr algn="l">
              <a:lnSpc>
                <a:spcPct val="80000"/>
              </a:lnSpc>
            </a:pPr>
            <a:endParaRPr lang="it-IT" sz="1800" b="1" dirty="0">
              <a:solidFill>
                <a:srgbClr val="0000FF"/>
              </a:solidFill>
              <a:latin typeface="Apple Symbols"/>
              <a:cs typeface="Apple Symbols"/>
            </a:endParaRPr>
          </a:p>
          <a:p>
            <a:pPr algn="l">
              <a:lnSpc>
                <a:spcPct val="80000"/>
              </a:lnSpc>
            </a:pPr>
            <a:r>
              <a:rPr lang="it-IT" sz="1800" b="1" dirty="0">
                <a:solidFill>
                  <a:srgbClr val="FF0000"/>
                </a:solidFill>
                <a:latin typeface="Apple Symbols"/>
                <a:cs typeface="Apple Symbols"/>
              </a:rPr>
              <a:t>(*) ESTIRPARE</a:t>
            </a:r>
          </a:p>
          <a:p>
            <a:pPr algn="l">
              <a:lnSpc>
                <a:spcPct val="80000"/>
              </a:lnSpc>
            </a:pPr>
            <a:endParaRPr lang="it-IT" sz="2000" b="1" dirty="0">
              <a:solidFill>
                <a:srgbClr val="FF0000"/>
              </a:solidFill>
              <a:latin typeface="American Typewriter"/>
              <a:cs typeface="American Typewriter"/>
            </a:endParaRPr>
          </a:p>
          <a:p>
            <a:pPr algn="l">
              <a:lnSpc>
                <a:spcPct val="80000"/>
              </a:lnSpc>
            </a:pPr>
            <a:endParaRPr lang="it-IT" sz="2000" b="1" dirty="0" smtClean="0">
              <a:solidFill>
                <a:srgbClr val="0000FF"/>
              </a:solidFill>
              <a:latin typeface="Apple Casual"/>
              <a:cs typeface="Apple Casual"/>
            </a:endParaRPr>
          </a:p>
          <a:p>
            <a:pPr algn="l" eaLnBrk="1" hangingPunct="1">
              <a:lnSpc>
                <a:spcPct val="80000"/>
              </a:lnSpc>
            </a:pPr>
            <a:endParaRPr lang="it-IT" sz="2000" b="1" dirty="0">
              <a:solidFill>
                <a:srgbClr val="0000FF"/>
              </a:solidFill>
              <a:latin typeface="Apple Casual"/>
              <a:cs typeface="Apple Casual"/>
            </a:endParaRPr>
          </a:p>
          <a:p>
            <a:pPr algn="l" eaLnBrk="1" hangingPunct="1">
              <a:lnSpc>
                <a:spcPct val="80000"/>
              </a:lnSpc>
            </a:pPr>
            <a:endParaRPr lang="it-IT" sz="1800" b="1" dirty="0">
              <a:solidFill>
                <a:srgbClr val="0000FF"/>
              </a:solidFill>
              <a:latin typeface="Apple Casual"/>
              <a:cs typeface="Apple Casual"/>
            </a:endParaRPr>
          </a:p>
          <a:p>
            <a:pPr algn="l" eaLnBrk="1" hangingPunct="1">
              <a:lnSpc>
                <a:spcPct val="80000"/>
              </a:lnSpc>
            </a:pPr>
            <a:endParaRPr lang="it-IT" b="1" dirty="0" smtClean="0">
              <a:solidFill>
                <a:srgbClr val="0000FF"/>
              </a:solidFill>
              <a:latin typeface="Calibri" charset="0"/>
              <a:cs typeface="Arial Black" charset="0"/>
            </a:endParaRPr>
          </a:p>
          <a:p>
            <a:pPr algn="l" eaLnBrk="1" hangingPunct="1">
              <a:lnSpc>
                <a:spcPct val="80000"/>
              </a:lnSpc>
            </a:pPr>
            <a:endParaRPr lang="it-IT" b="1" dirty="0">
              <a:solidFill>
                <a:srgbClr val="0000FF"/>
              </a:solidFill>
              <a:latin typeface="Calibri" charset="0"/>
              <a:cs typeface="Arial Black" charset="0"/>
            </a:endParaRPr>
          </a:p>
          <a:p>
            <a:pPr algn="l" eaLnBrk="1" hangingPunct="1">
              <a:lnSpc>
                <a:spcPct val="80000"/>
              </a:lnSpc>
            </a:pPr>
            <a:endParaRPr lang="it-IT" b="1" dirty="0" smtClean="0">
              <a:solidFill>
                <a:srgbClr val="0000FF"/>
              </a:solidFill>
              <a:latin typeface="Calibri" charset="0"/>
              <a:cs typeface="Arial Black" charset="0"/>
            </a:endParaRPr>
          </a:p>
          <a:p>
            <a:pPr algn="l" eaLnBrk="1" hangingPunct="1">
              <a:lnSpc>
                <a:spcPct val="80000"/>
              </a:lnSpc>
            </a:pPr>
            <a:endParaRPr lang="it-IT" b="1" dirty="0" smtClean="0">
              <a:solidFill>
                <a:srgbClr val="0000FF"/>
              </a:solidFill>
              <a:latin typeface="Calibri" charset="0"/>
              <a:cs typeface="Arial Black" charset="0"/>
            </a:endParaRPr>
          </a:p>
        </p:txBody>
      </p:sp>
      <p:sp>
        <p:nvSpPr>
          <p:cNvPr id="25603"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4A261-4187-5D4C-AE40-8DC4C0AC4B61}" type="slidenum">
              <a:rPr lang="it-IT" sz="1200">
                <a:solidFill>
                  <a:srgbClr val="898989"/>
                </a:solidFill>
              </a:rPr>
              <a:pPr eaLnBrk="1" hangingPunct="1"/>
              <a:t>18</a:t>
            </a:fld>
            <a:endParaRPr lang="it-IT" sz="1200">
              <a:solidFill>
                <a:srgbClr val="898989"/>
              </a:solidFill>
            </a:endParaRPr>
          </a:p>
        </p:txBody>
      </p:sp>
      <p:pic>
        <p:nvPicPr>
          <p:cNvPr id="25604"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073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25602" name="Rectangle 2"/>
          <p:cNvSpPr>
            <a:spLocks noGrp="1" noChangeArrowheads="1"/>
          </p:cNvSpPr>
          <p:nvPr>
            <p:ph type="subTitle" idx="1"/>
          </p:nvPr>
        </p:nvSpPr>
        <p:spPr>
          <a:xfrm>
            <a:off x="395288" y="158752"/>
            <a:ext cx="8424862" cy="7200900"/>
          </a:xfrm>
        </p:spPr>
        <p:txBody>
          <a:bodyPr>
            <a:normAutofit/>
          </a:bodyPr>
          <a:lstStyle/>
          <a:p>
            <a:pPr eaLnBrk="1" hangingPunct="1">
              <a:lnSpc>
                <a:spcPct val="80000"/>
              </a:lnSpc>
            </a:pPr>
            <a:r>
              <a:rPr lang="it-IT" b="1" i="1" dirty="0" smtClean="0">
                <a:solidFill>
                  <a:srgbClr val="0000FF"/>
                </a:solidFill>
                <a:latin typeface="Apple Symbols"/>
                <a:cs typeface="Apple Symbols"/>
              </a:rPr>
              <a:t>MA POI…</a:t>
            </a:r>
          </a:p>
          <a:p>
            <a:pPr eaLnBrk="1" hangingPunct="1">
              <a:lnSpc>
                <a:spcPct val="80000"/>
              </a:lnSpc>
            </a:pPr>
            <a:endParaRPr lang="it-IT" b="1" i="1" dirty="0" smtClean="0">
              <a:solidFill>
                <a:srgbClr val="FF0000"/>
              </a:solidFill>
              <a:latin typeface="Apple Symbols"/>
              <a:cs typeface="Apple Symbols"/>
            </a:endParaRPr>
          </a:p>
          <a:p>
            <a:pPr eaLnBrk="1" hangingPunct="1">
              <a:lnSpc>
                <a:spcPct val="80000"/>
              </a:lnSpc>
            </a:pPr>
            <a:endParaRPr lang="it-IT" b="1" i="1" dirty="0" smtClean="0">
              <a:solidFill>
                <a:srgbClr val="FF0000"/>
              </a:solidFill>
              <a:latin typeface="Apple Symbols"/>
              <a:cs typeface="Apple Symbols"/>
            </a:endParaRPr>
          </a:p>
          <a:p>
            <a:pPr eaLnBrk="1" hangingPunct="1">
              <a:lnSpc>
                <a:spcPct val="80000"/>
              </a:lnSpc>
            </a:pPr>
            <a:endParaRPr lang="it-IT" sz="2800" b="1" i="1" dirty="0">
              <a:solidFill>
                <a:srgbClr val="FF0000"/>
              </a:solidFill>
              <a:latin typeface="Apple Symbols"/>
              <a:cs typeface="Apple Symbols"/>
            </a:endParaRPr>
          </a:p>
          <a:p>
            <a:pPr eaLnBrk="1" hangingPunct="1">
              <a:lnSpc>
                <a:spcPct val="80000"/>
              </a:lnSpc>
            </a:pPr>
            <a:r>
              <a:rPr lang="it-IT" sz="2800" b="1" i="1" dirty="0" smtClean="0">
                <a:solidFill>
                  <a:srgbClr val="FF0000"/>
                </a:solidFill>
                <a:latin typeface="Apple Symbols"/>
                <a:cs typeface="Apple Symbols"/>
              </a:rPr>
              <a:t>Nel 1947 viene approvata la Costituzione della Repubblica</a:t>
            </a:r>
          </a:p>
          <a:p>
            <a:pPr eaLnBrk="1" hangingPunct="1">
              <a:lnSpc>
                <a:spcPct val="80000"/>
              </a:lnSpc>
            </a:pPr>
            <a:endParaRPr lang="it-IT" sz="2800" b="1" i="1" dirty="0" smtClean="0">
              <a:solidFill>
                <a:srgbClr val="FF0000"/>
              </a:solidFill>
              <a:latin typeface="Apple Symbols"/>
              <a:cs typeface="Apple Symbols"/>
            </a:endParaRPr>
          </a:p>
          <a:p>
            <a:pPr eaLnBrk="1" hangingPunct="1">
              <a:lnSpc>
                <a:spcPct val="80000"/>
              </a:lnSpc>
            </a:pPr>
            <a:r>
              <a:rPr lang="it-IT" sz="2800" b="1" i="1" dirty="0" smtClean="0">
                <a:solidFill>
                  <a:srgbClr val="FF0000"/>
                </a:solidFill>
                <a:latin typeface="Apple Symbols"/>
                <a:cs typeface="Apple Symbols"/>
              </a:rPr>
              <a:t>Nel 1958 - nell’anno di “Volare” nasce  l’ANFFAS</a:t>
            </a:r>
          </a:p>
          <a:p>
            <a:pPr eaLnBrk="1" hangingPunct="1">
              <a:lnSpc>
                <a:spcPct val="80000"/>
              </a:lnSpc>
            </a:pPr>
            <a:r>
              <a:rPr lang="it-IT" sz="2800" b="1" i="1" dirty="0" smtClean="0">
                <a:solidFill>
                  <a:srgbClr val="FF0000"/>
                </a:solidFill>
                <a:latin typeface="Apple Symbols"/>
                <a:cs typeface="Apple Symbols"/>
              </a:rPr>
              <a:t> </a:t>
            </a:r>
          </a:p>
          <a:p>
            <a:pPr eaLnBrk="1" hangingPunct="1">
              <a:lnSpc>
                <a:spcPct val="80000"/>
              </a:lnSpc>
            </a:pPr>
            <a:r>
              <a:rPr lang="it-IT" sz="2800" b="1" i="1" dirty="0" smtClean="0">
                <a:solidFill>
                  <a:srgbClr val="FF0000"/>
                </a:solidFill>
                <a:latin typeface="Apple Symbols"/>
                <a:cs typeface="Apple Symbols"/>
              </a:rPr>
              <a:t>Nel 1978  la L.180 di BASAGLIA  apre le porte ai manicomi</a:t>
            </a:r>
          </a:p>
          <a:p>
            <a:pPr eaLnBrk="1" hangingPunct="1">
              <a:lnSpc>
                <a:spcPct val="80000"/>
              </a:lnSpc>
            </a:pPr>
            <a:endParaRPr lang="it-IT" sz="2800" b="1" i="1" dirty="0">
              <a:solidFill>
                <a:srgbClr val="FF0000"/>
              </a:solidFill>
              <a:latin typeface="Apple Symbols"/>
              <a:cs typeface="Apple Symbols"/>
            </a:endParaRPr>
          </a:p>
          <a:p>
            <a:pPr eaLnBrk="1" hangingPunct="1">
              <a:lnSpc>
                <a:spcPct val="80000"/>
              </a:lnSpc>
            </a:pPr>
            <a:r>
              <a:rPr lang="it-IT" sz="2800" b="1" i="1" dirty="0">
                <a:solidFill>
                  <a:srgbClr val="FF0000"/>
                </a:solidFill>
                <a:latin typeface="Apple Symbols"/>
                <a:cs typeface="Apple Symbols"/>
              </a:rPr>
              <a:t>N</a:t>
            </a:r>
            <a:r>
              <a:rPr lang="it-IT" sz="2800" b="1" i="1" dirty="0" smtClean="0">
                <a:solidFill>
                  <a:srgbClr val="FF0000"/>
                </a:solidFill>
                <a:latin typeface="Apple Symbols"/>
                <a:cs typeface="Apple Symbols"/>
              </a:rPr>
              <a:t>el 2006 l’ONU approva la  CRPD</a:t>
            </a:r>
          </a:p>
          <a:p>
            <a:pPr eaLnBrk="1" hangingPunct="1">
              <a:lnSpc>
                <a:spcPct val="80000"/>
              </a:lnSpc>
            </a:pPr>
            <a:r>
              <a:rPr lang="it-IT" sz="2800" b="1" i="1" dirty="0" smtClean="0">
                <a:solidFill>
                  <a:srgbClr val="FF0000"/>
                </a:solidFill>
                <a:latin typeface="Apple Symbols"/>
                <a:cs typeface="Apple Symbols"/>
              </a:rPr>
              <a:t> </a:t>
            </a:r>
          </a:p>
          <a:p>
            <a:pPr eaLnBrk="1" hangingPunct="1">
              <a:lnSpc>
                <a:spcPct val="80000"/>
              </a:lnSpc>
            </a:pPr>
            <a:r>
              <a:rPr lang="it-IT" sz="2800" b="1" i="1" dirty="0">
                <a:solidFill>
                  <a:srgbClr val="FF0000"/>
                </a:solidFill>
                <a:latin typeface="Apple Symbols"/>
                <a:cs typeface="Apple Symbols"/>
              </a:rPr>
              <a:t>N</a:t>
            </a:r>
            <a:r>
              <a:rPr lang="it-IT" sz="2800" b="1" i="1" dirty="0" smtClean="0">
                <a:solidFill>
                  <a:srgbClr val="FF0000"/>
                </a:solidFill>
                <a:latin typeface="Apple Symbols"/>
                <a:cs typeface="Apple Symbols"/>
              </a:rPr>
              <a:t>el  2009 l’Italia ratifica la CRPD</a:t>
            </a:r>
          </a:p>
          <a:p>
            <a:pPr algn="l" eaLnBrk="1" hangingPunct="1">
              <a:lnSpc>
                <a:spcPct val="80000"/>
              </a:lnSpc>
            </a:pPr>
            <a:endParaRPr lang="it-IT" sz="2800" b="1" dirty="0">
              <a:solidFill>
                <a:srgbClr val="0000FF"/>
              </a:solidFill>
              <a:latin typeface="American Typewriter"/>
              <a:cs typeface="American Typewriter"/>
            </a:endParaRPr>
          </a:p>
          <a:p>
            <a:pPr algn="l" eaLnBrk="1" hangingPunct="1">
              <a:lnSpc>
                <a:spcPct val="80000"/>
              </a:lnSpc>
            </a:pPr>
            <a:endParaRPr lang="it-IT" b="1" dirty="0" smtClean="0">
              <a:solidFill>
                <a:srgbClr val="0000FF"/>
              </a:solidFill>
              <a:latin typeface="American Typewriter"/>
              <a:cs typeface="American Typewriter"/>
            </a:endParaRPr>
          </a:p>
          <a:p>
            <a:pPr algn="l" eaLnBrk="1" hangingPunct="1">
              <a:lnSpc>
                <a:spcPct val="80000"/>
              </a:lnSpc>
            </a:pPr>
            <a:endParaRPr lang="it-IT" b="1" dirty="0" smtClean="0">
              <a:solidFill>
                <a:srgbClr val="0000FF"/>
              </a:solidFill>
              <a:latin typeface="Calibri" charset="0"/>
              <a:cs typeface="Arial Black" charset="0"/>
            </a:endParaRPr>
          </a:p>
          <a:p>
            <a:pPr algn="l" eaLnBrk="1" hangingPunct="1">
              <a:lnSpc>
                <a:spcPct val="80000"/>
              </a:lnSpc>
            </a:pPr>
            <a:endParaRPr lang="it-IT" b="1" dirty="0" smtClean="0">
              <a:solidFill>
                <a:srgbClr val="0000FF"/>
              </a:solidFill>
              <a:latin typeface="Calibri" charset="0"/>
              <a:cs typeface="Arial Black" charset="0"/>
            </a:endParaRPr>
          </a:p>
          <a:p>
            <a:pPr algn="l" eaLnBrk="1" hangingPunct="1">
              <a:lnSpc>
                <a:spcPct val="80000"/>
              </a:lnSpc>
            </a:pPr>
            <a:endParaRPr lang="it-IT" b="1" dirty="0">
              <a:solidFill>
                <a:srgbClr val="0000FF"/>
              </a:solidFill>
              <a:latin typeface="Calibri" charset="0"/>
              <a:cs typeface="Arial Black" charset="0"/>
            </a:endParaRPr>
          </a:p>
          <a:p>
            <a:pPr algn="l" eaLnBrk="1" hangingPunct="1">
              <a:lnSpc>
                <a:spcPct val="80000"/>
              </a:lnSpc>
            </a:pPr>
            <a:endParaRPr lang="it-IT" b="1" dirty="0" smtClean="0">
              <a:solidFill>
                <a:srgbClr val="0000FF"/>
              </a:solidFill>
              <a:latin typeface="Calibri" charset="0"/>
              <a:cs typeface="Arial Black" charset="0"/>
            </a:endParaRPr>
          </a:p>
          <a:p>
            <a:pPr algn="l" eaLnBrk="1" hangingPunct="1">
              <a:lnSpc>
                <a:spcPct val="80000"/>
              </a:lnSpc>
            </a:pPr>
            <a:endParaRPr lang="it-IT" b="1" dirty="0">
              <a:solidFill>
                <a:srgbClr val="0000FF"/>
              </a:solidFill>
              <a:latin typeface="Calibri" charset="0"/>
              <a:cs typeface="Arial Black" charset="0"/>
            </a:endParaRPr>
          </a:p>
          <a:p>
            <a:pPr algn="l" eaLnBrk="1" hangingPunct="1">
              <a:lnSpc>
                <a:spcPct val="80000"/>
              </a:lnSpc>
            </a:pPr>
            <a:endParaRPr lang="it-IT" b="1" dirty="0" smtClean="0">
              <a:solidFill>
                <a:srgbClr val="0000FF"/>
              </a:solidFill>
              <a:latin typeface="Calibri" charset="0"/>
              <a:cs typeface="Arial Black" charset="0"/>
            </a:endParaRPr>
          </a:p>
          <a:p>
            <a:pPr algn="l" eaLnBrk="1" hangingPunct="1">
              <a:lnSpc>
                <a:spcPct val="80000"/>
              </a:lnSpc>
            </a:pPr>
            <a:endParaRPr lang="it-IT" b="1" dirty="0" smtClean="0">
              <a:solidFill>
                <a:srgbClr val="0000FF"/>
              </a:solidFill>
              <a:latin typeface="Calibri" charset="0"/>
              <a:cs typeface="Arial Black" charset="0"/>
            </a:endParaRPr>
          </a:p>
        </p:txBody>
      </p:sp>
      <p:sp>
        <p:nvSpPr>
          <p:cNvPr id="25603"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4A261-4187-5D4C-AE40-8DC4C0AC4B61}" type="slidenum">
              <a:rPr lang="it-IT" sz="1200">
                <a:solidFill>
                  <a:srgbClr val="898989"/>
                </a:solidFill>
              </a:rPr>
              <a:pPr eaLnBrk="1" hangingPunct="1"/>
              <a:t>19</a:t>
            </a:fld>
            <a:endParaRPr lang="it-IT" sz="1200">
              <a:solidFill>
                <a:srgbClr val="898989"/>
              </a:solidFill>
            </a:endParaRPr>
          </a:p>
        </p:txBody>
      </p:sp>
      <p:pic>
        <p:nvPicPr>
          <p:cNvPr id="25604"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05882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2866" y="197040"/>
            <a:ext cx="5955505" cy="613004"/>
          </a:xfrm>
        </p:spPr>
        <p:txBody>
          <a:bodyPr>
            <a:normAutofit/>
          </a:bodyPr>
          <a:lstStyle/>
          <a:p>
            <a:endParaRPr lang="it-IT" sz="2800" i="1" dirty="0" smtClean="0">
              <a:latin typeface="Arial Rounded MT Bold"/>
              <a:cs typeface="Arial Rounded MT Bold"/>
            </a:endParaRPr>
          </a:p>
        </p:txBody>
      </p:sp>
      <p:sp>
        <p:nvSpPr>
          <p:cNvPr id="3" name="Sottotitolo 2"/>
          <p:cNvSpPr>
            <a:spLocks noGrp="1"/>
          </p:cNvSpPr>
          <p:nvPr>
            <p:ph type="subTitle" idx="1"/>
          </p:nvPr>
        </p:nvSpPr>
        <p:spPr>
          <a:xfrm>
            <a:off x="207376" y="530821"/>
            <a:ext cx="8708024" cy="6798260"/>
          </a:xfrm>
        </p:spPr>
        <p:txBody>
          <a:bodyPr>
            <a:normAutofit/>
          </a:bodyPr>
          <a:lstStyle/>
          <a:p>
            <a:endParaRPr lang="it-IT" b="1" dirty="0" smtClean="0"/>
          </a:p>
          <a:p>
            <a:pPr algn="l"/>
            <a:r>
              <a:rPr lang="en-US" dirty="0"/>
              <a:t> </a:t>
            </a:r>
            <a:endParaRPr lang="en-US" dirty="0" smtClean="0"/>
          </a:p>
          <a:p>
            <a:pPr algn="l"/>
            <a:r>
              <a:rPr lang="en-US" sz="1600" dirty="0" smtClean="0">
                <a:solidFill>
                  <a:srgbClr val="000000"/>
                </a:solidFill>
              </a:rPr>
              <a:t>ANFFAS, </a:t>
            </a:r>
            <a:r>
              <a:rPr lang="en-US" sz="1600" dirty="0" err="1" smtClean="0">
                <a:solidFill>
                  <a:srgbClr val="000000"/>
                </a:solidFill>
              </a:rPr>
              <a:t>Associazione</a:t>
            </a:r>
            <a:r>
              <a:rPr lang="en-US" sz="1600" dirty="0" smtClean="0">
                <a:solidFill>
                  <a:srgbClr val="000000"/>
                </a:solidFill>
              </a:rPr>
              <a:t> </a:t>
            </a:r>
            <a:r>
              <a:rPr lang="en-US" sz="1600" dirty="0" err="1" smtClean="0">
                <a:solidFill>
                  <a:srgbClr val="000000"/>
                </a:solidFill>
              </a:rPr>
              <a:t>Nazionale</a:t>
            </a:r>
            <a:r>
              <a:rPr lang="en-US" sz="1600" dirty="0" smtClean="0">
                <a:solidFill>
                  <a:srgbClr val="000000"/>
                </a:solidFill>
              </a:rPr>
              <a:t> </a:t>
            </a:r>
            <a:r>
              <a:rPr lang="en-US" sz="1600" dirty="0" err="1" smtClean="0">
                <a:solidFill>
                  <a:srgbClr val="000000"/>
                </a:solidFill>
              </a:rPr>
              <a:t>Famiglie</a:t>
            </a:r>
            <a:r>
              <a:rPr lang="en-US" sz="1600" dirty="0" smtClean="0">
                <a:solidFill>
                  <a:srgbClr val="000000"/>
                </a:solidFill>
              </a:rPr>
              <a:t> di </a:t>
            </a:r>
            <a:r>
              <a:rPr lang="en-US" sz="1600" dirty="0" err="1" smtClean="0">
                <a:solidFill>
                  <a:srgbClr val="000000"/>
                </a:solidFill>
              </a:rPr>
              <a:t>Persone</a:t>
            </a:r>
            <a:r>
              <a:rPr lang="en-US" sz="1600" dirty="0" smtClean="0">
                <a:solidFill>
                  <a:srgbClr val="000000"/>
                </a:solidFill>
              </a:rPr>
              <a:t> con </a:t>
            </a:r>
            <a:r>
              <a:rPr lang="en-US" sz="1600" dirty="0" err="1" smtClean="0">
                <a:solidFill>
                  <a:srgbClr val="000000"/>
                </a:solidFill>
              </a:rPr>
              <a:t>Disabilità</a:t>
            </a:r>
            <a:r>
              <a:rPr lang="en-US" sz="1600" dirty="0" smtClean="0">
                <a:solidFill>
                  <a:srgbClr val="000000"/>
                </a:solidFill>
              </a:rPr>
              <a:t> </a:t>
            </a:r>
            <a:r>
              <a:rPr lang="en-US" sz="1600" dirty="0" err="1" smtClean="0">
                <a:solidFill>
                  <a:srgbClr val="000000"/>
                </a:solidFill>
              </a:rPr>
              <a:t>Intellettiva</a:t>
            </a:r>
            <a:r>
              <a:rPr lang="en-US" sz="1600" dirty="0" smtClean="0">
                <a:solidFill>
                  <a:srgbClr val="000000"/>
                </a:solidFill>
              </a:rPr>
              <a:t> e/o </a:t>
            </a:r>
            <a:r>
              <a:rPr lang="en-US" sz="1600" dirty="0" err="1" smtClean="0">
                <a:solidFill>
                  <a:srgbClr val="000000"/>
                </a:solidFill>
              </a:rPr>
              <a:t>Relazionale</a:t>
            </a:r>
            <a:r>
              <a:rPr lang="en-US" sz="1600" dirty="0" smtClean="0">
                <a:solidFill>
                  <a:srgbClr val="000000"/>
                </a:solidFill>
              </a:rPr>
              <a:t>, 58enne, </a:t>
            </a:r>
            <a:r>
              <a:rPr lang="en-US" sz="1600" dirty="0" err="1" smtClean="0">
                <a:solidFill>
                  <a:srgbClr val="000000"/>
                </a:solidFill>
              </a:rPr>
              <a:t>radicata</a:t>
            </a:r>
            <a:r>
              <a:rPr lang="en-US" sz="1600" dirty="0" smtClean="0">
                <a:solidFill>
                  <a:srgbClr val="000000"/>
                </a:solidFill>
              </a:rPr>
              <a:t> </a:t>
            </a:r>
            <a:r>
              <a:rPr lang="en-US" sz="1600" dirty="0" err="1">
                <a:solidFill>
                  <a:srgbClr val="000000"/>
                </a:solidFill>
              </a:rPr>
              <a:t>sul</a:t>
            </a:r>
            <a:r>
              <a:rPr lang="en-US" sz="1600" dirty="0">
                <a:solidFill>
                  <a:srgbClr val="000000"/>
                </a:solidFill>
              </a:rPr>
              <a:t> </a:t>
            </a:r>
            <a:r>
              <a:rPr lang="en-US" sz="1600" dirty="0" err="1" smtClean="0">
                <a:solidFill>
                  <a:srgbClr val="000000"/>
                </a:solidFill>
              </a:rPr>
              <a:t>territorio</a:t>
            </a:r>
            <a:r>
              <a:rPr lang="en-US" sz="1600" dirty="0">
                <a:solidFill>
                  <a:srgbClr val="000000"/>
                </a:solidFill>
              </a:rPr>
              <a:t> </a:t>
            </a:r>
            <a:r>
              <a:rPr lang="en-US" sz="1600" dirty="0" err="1" smtClean="0">
                <a:solidFill>
                  <a:srgbClr val="000000"/>
                </a:solidFill>
              </a:rPr>
              <a:t>nazionale</a:t>
            </a:r>
            <a:r>
              <a:rPr lang="en-US" sz="1600" dirty="0" smtClean="0">
                <a:solidFill>
                  <a:srgbClr val="000000"/>
                </a:solidFill>
              </a:rPr>
              <a:t> con 172 </a:t>
            </a:r>
            <a:r>
              <a:rPr lang="en-US" sz="1600" dirty="0" err="1" smtClean="0">
                <a:solidFill>
                  <a:srgbClr val="000000"/>
                </a:solidFill>
              </a:rPr>
              <a:t>strutture</a:t>
            </a:r>
            <a:r>
              <a:rPr lang="en-US" sz="1600" dirty="0" smtClean="0">
                <a:solidFill>
                  <a:srgbClr val="000000"/>
                </a:solidFill>
              </a:rPr>
              <a:t> </a:t>
            </a:r>
            <a:r>
              <a:rPr lang="en-US" sz="1600" dirty="0">
                <a:solidFill>
                  <a:srgbClr val="000000"/>
                </a:solidFill>
              </a:rPr>
              <a:t>associative</a:t>
            </a:r>
            <a:r>
              <a:rPr lang="en-US" sz="1600" dirty="0" smtClean="0">
                <a:solidFill>
                  <a:srgbClr val="000000"/>
                </a:solidFill>
              </a:rPr>
              <a:t>,16 </a:t>
            </a:r>
            <a:r>
              <a:rPr lang="en-US" sz="1600" dirty="0" err="1">
                <a:solidFill>
                  <a:srgbClr val="000000"/>
                </a:solidFill>
              </a:rPr>
              <a:t>organismi</a:t>
            </a:r>
            <a:r>
              <a:rPr lang="en-US" sz="1600" dirty="0">
                <a:solidFill>
                  <a:srgbClr val="000000"/>
                </a:solidFill>
              </a:rPr>
              <a:t> </a:t>
            </a:r>
            <a:r>
              <a:rPr lang="en-US" sz="1600" dirty="0" err="1">
                <a:solidFill>
                  <a:srgbClr val="000000"/>
                </a:solidFill>
              </a:rPr>
              <a:t>regionali</a:t>
            </a:r>
            <a:r>
              <a:rPr lang="en-US" sz="1600" dirty="0">
                <a:solidFill>
                  <a:srgbClr val="000000"/>
                </a:solidFill>
              </a:rPr>
              <a:t> e 48 </a:t>
            </a:r>
            <a:r>
              <a:rPr lang="en-US" sz="1600" dirty="0" err="1" smtClean="0">
                <a:solidFill>
                  <a:srgbClr val="000000"/>
                </a:solidFill>
              </a:rPr>
              <a:t>autonomi</a:t>
            </a:r>
            <a:r>
              <a:rPr lang="en-US" sz="1600" dirty="0" smtClean="0">
                <a:solidFill>
                  <a:srgbClr val="000000"/>
                </a:solidFill>
              </a:rPr>
              <a:t>  </a:t>
            </a:r>
            <a:r>
              <a:rPr lang="en-US" sz="1600" dirty="0" err="1">
                <a:solidFill>
                  <a:srgbClr val="000000"/>
                </a:solidFill>
              </a:rPr>
              <a:t>enti</a:t>
            </a:r>
            <a:r>
              <a:rPr lang="en-US" sz="1600" dirty="0">
                <a:solidFill>
                  <a:srgbClr val="000000"/>
                </a:solidFill>
              </a:rPr>
              <a:t> a </a:t>
            </a:r>
            <a:r>
              <a:rPr lang="en-US" sz="1600" dirty="0" err="1" smtClean="0">
                <a:solidFill>
                  <a:srgbClr val="000000"/>
                </a:solidFill>
              </a:rPr>
              <a:t>marchio</a:t>
            </a:r>
            <a:r>
              <a:rPr lang="en-US" sz="1600" dirty="0">
                <a:solidFill>
                  <a:srgbClr val="000000"/>
                </a:solidFill>
              </a:rPr>
              <a:t>.</a:t>
            </a:r>
            <a:r>
              <a:rPr lang="it-IT" sz="1600" dirty="0" smtClean="0">
                <a:solidFill>
                  <a:srgbClr val="000000"/>
                </a:solidFill>
              </a:rPr>
              <a:t> </a:t>
            </a:r>
            <a:r>
              <a:rPr lang="en-US" sz="1600" dirty="0" smtClean="0">
                <a:solidFill>
                  <a:srgbClr val="000000"/>
                </a:solidFill>
              </a:rPr>
              <a:t>ANFFAS </a:t>
            </a:r>
            <a:r>
              <a:rPr lang="en-US" sz="1600" dirty="0" err="1" smtClean="0">
                <a:solidFill>
                  <a:srgbClr val="000000"/>
                </a:solidFill>
              </a:rPr>
              <a:t>è</a:t>
            </a:r>
            <a:r>
              <a:rPr lang="en-US" sz="1600" dirty="0" smtClean="0">
                <a:solidFill>
                  <a:srgbClr val="000000"/>
                </a:solidFill>
              </a:rPr>
              <a:t> </a:t>
            </a:r>
            <a:r>
              <a:rPr lang="en-US" sz="1600" dirty="0" err="1" smtClean="0">
                <a:solidFill>
                  <a:srgbClr val="000000"/>
                </a:solidFill>
              </a:rPr>
              <a:t>cambiata</a:t>
            </a:r>
            <a:r>
              <a:rPr lang="en-US" sz="1600" dirty="0" smtClean="0">
                <a:solidFill>
                  <a:srgbClr val="000000"/>
                </a:solidFill>
              </a:rPr>
              <a:t>, l’ </a:t>
            </a:r>
            <a:r>
              <a:rPr lang="en-US" sz="1600" dirty="0" err="1" smtClean="0">
                <a:solidFill>
                  <a:srgbClr val="000000"/>
                </a:solidFill>
              </a:rPr>
              <a:t>acronimo</a:t>
            </a:r>
            <a:r>
              <a:rPr lang="en-US" sz="1600" dirty="0" smtClean="0">
                <a:solidFill>
                  <a:srgbClr val="000000"/>
                </a:solidFill>
              </a:rPr>
              <a:t> </a:t>
            </a:r>
            <a:r>
              <a:rPr lang="en-US" sz="1600" dirty="0" err="1" smtClean="0">
                <a:solidFill>
                  <a:srgbClr val="000000"/>
                </a:solidFill>
              </a:rPr>
              <a:t>mantenuto</a:t>
            </a:r>
            <a:r>
              <a:rPr lang="en-US" sz="1600" dirty="0" smtClean="0">
                <a:solidFill>
                  <a:srgbClr val="000000"/>
                </a:solidFill>
              </a:rPr>
              <a:t> </a:t>
            </a:r>
            <a:r>
              <a:rPr lang="en-US" sz="1600" dirty="0">
                <a:solidFill>
                  <a:srgbClr val="000000"/>
                </a:solidFill>
              </a:rPr>
              <a:t>ma </a:t>
            </a:r>
            <a:r>
              <a:rPr lang="en-US" sz="1600" dirty="0" err="1">
                <a:solidFill>
                  <a:srgbClr val="000000"/>
                </a:solidFill>
              </a:rPr>
              <a:t>superato</a:t>
            </a:r>
            <a:r>
              <a:rPr lang="en-US" sz="1600" dirty="0">
                <a:solidFill>
                  <a:srgbClr val="000000"/>
                </a:solidFill>
              </a:rPr>
              <a:t> </a:t>
            </a:r>
            <a:r>
              <a:rPr lang="en-US" sz="1600" dirty="0" smtClean="0">
                <a:solidFill>
                  <a:srgbClr val="000000"/>
                </a:solidFill>
              </a:rPr>
              <a:t>di </a:t>
            </a:r>
            <a:r>
              <a:rPr lang="en-US" sz="1600" dirty="0" err="1" smtClean="0">
                <a:solidFill>
                  <a:srgbClr val="000000"/>
                </a:solidFill>
              </a:rPr>
              <a:t>significato</a:t>
            </a:r>
            <a:r>
              <a:rPr lang="en-US" sz="1600" dirty="0" smtClean="0">
                <a:solidFill>
                  <a:srgbClr val="000000"/>
                </a:solidFill>
              </a:rPr>
              <a:t>, </a:t>
            </a:r>
            <a:r>
              <a:rPr lang="en-US" sz="1600" dirty="0" err="1" smtClean="0">
                <a:solidFill>
                  <a:srgbClr val="000000"/>
                </a:solidFill>
              </a:rPr>
              <a:t>una</a:t>
            </a:r>
            <a:r>
              <a:rPr lang="en-US" sz="1600" dirty="0" smtClean="0">
                <a:solidFill>
                  <a:srgbClr val="000000"/>
                </a:solidFill>
              </a:rPr>
              <a:t>  mission e  </a:t>
            </a:r>
            <a:r>
              <a:rPr lang="en-US" sz="1600" dirty="0">
                <a:solidFill>
                  <a:srgbClr val="000000"/>
                </a:solidFill>
              </a:rPr>
              <a:t>vision </a:t>
            </a:r>
            <a:r>
              <a:rPr lang="en-US" sz="1600" dirty="0" smtClean="0">
                <a:solidFill>
                  <a:srgbClr val="000000"/>
                </a:solidFill>
              </a:rPr>
              <a:t> </a:t>
            </a:r>
            <a:r>
              <a:rPr lang="en-US" sz="1600" dirty="0" err="1" smtClean="0">
                <a:solidFill>
                  <a:srgbClr val="000000"/>
                </a:solidFill>
              </a:rPr>
              <a:t>che</a:t>
            </a:r>
            <a:r>
              <a:rPr lang="en-US" sz="1600" dirty="0" smtClean="0">
                <a:solidFill>
                  <a:srgbClr val="000000"/>
                </a:solidFill>
              </a:rPr>
              <a:t>  </a:t>
            </a:r>
            <a:r>
              <a:rPr lang="en-US" sz="1600" dirty="0" err="1">
                <a:solidFill>
                  <a:srgbClr val="000000"/>
                </a:solidFill>
              </a:rPr>
              <a:t>si</a:t>
            </a:r>
            <a:r>
              <a:rPr lang="en-US" sz="1600" dirty="0">
                <a:solidFill>
                  <a:srgbClr val="000000"/>
                </a:solidFill>
              </a:rPr>
              <a:t>  </a:t>
            </a:r>
            <a:r>
              <a:rPr lang="en-US" sz="1600" dirty="0" err="1" smtClean="0">
                <a:solidFill>
                  <a:srgbClr val="000000"/>
                </a:solidFill>
              </a:rPr>
              <a:t>sono</a:t>
            </a:r>
            <a:r>
              <a:rPr lang="en-US" sz="1600" dirty="0" smtClean="0">
                <a:solidFill>
                  <a:srgbClr val="000000"/>
                </a:solidFill>
              </a:rPr>
              <a:t> </a:t>
            </a:r>
            <a:r>
              <a:rPr lang="en-US" sz="1600" dirty="0" err="1" smtClean="0">
                <a:solidFill>
                  <a:srgbClr val="000000"/>
                </a:solidFill>
              </a:rPr>
              <a:t>evolute</a:t>
            </a:r>
            <a:r>
              <a:rPr lang="en-US" sz="1600" dirty="0" smtClean="0">
                <a:solidFill>
                  <a:srgbClr val="000000"/>
                </a:solidFill>
              </a:rPr>
              <a:t>; ma non </a:t>
            </a:r>
            <a:r>
              <a:rPr lang="en-US" sz="1600" dirty="0" err="1">
                <a:solidFill>
                  <a:srgbClr val="000000"/>
                </a:solidFill>
              </a:rPr>
              <a:t>è</a:t>
            </a:r>
            <a:r>
              <a:rPr lang="en-US" sz="1600" dirty="0">
                <a:solidFill>
                  <a:srgbClr val="000000"/>
                </a:solidFill>
              </a:rPr>
              <a:t> </a:t>
            </a:r>
            <a:r>
              <a:rPr lang="en-US" sz="1600" dirty="0" err="1">
                <a:solidFill>
                  <a:srgbClr val="000000"/>
                </a:solidFill>
              </a:rPr>
              <a:t>cambiato</a:t>
            </a:r>
            <a:r>
              <a:rPr lang="en-US" sz="1600" dirty="0">
                <a:solidFill>
                  <a:srgbClr val="000000"/>
                </a:solidFill>
              </a:rPr>
              <a:t> </a:t>
            </a:r>
            <a:r>
              <a:rPr lang="en-US" sz="1600" dirty="0" err="1">
                <a:solidFill>
                  <a:srgbClr val="000000"/>
                </a:solidFill>
              </a:rPr>
              <a:t>il</a:t>
            </a:r>
            <a:r>
              <a:rPr lang="en-US" sz="1600" dirty="0">
                <a:solidFill>
                  <a:srgbClr val="000000"/>
                </a:solidFill>
              </a:rPr>
              <a:t> </a:t>
            </a:r>
            <a:r>
              <a:rPr lang="en-US" sz="1600" dirty="0" err="1">
                <a:solidFill>
                  <a:srgbClr val="000000"/>
                </a:solidFill>
              </a:rPr>
              <a:t>cuore</a:t>
            </a:r>
            <a:r>
              <a:rPr lang="en-US" sz="1600" dirty="0">
                <a:solidFill>
                  <a:srgbClr val="000000"/>
                </a:solidFill>
              </a:rPr>
              <a:t> </a:t>
            </a:r>
            <a:r>
              <a:rPr lang="en-US" sz="1600" dirty="0" smtClean="0">
                <a:solidFill>
                  <a:srgbClr val="000000"/>
                </a:solidFill>
              </a:rPr>
              <a:t> </a:t>
            </a:r>
            <a:r>
              <a:rPr lang="en-US" sz="1600" dirty="0">
                <a:solidFill>
                  <a:srgbClr val="000000"/>
                </a:solidFill>
              </a:rPr>
              <a:t>e </a:t>
            </a:r>
            <a:r>
              <a:rPr lang="en-US" sz="1600" dirty="0" err="1">
                <a:solidFill>
                  <a:srgbClr val="000000"/>
                </a:solidFill>
              </a:rPr>
              <a:t>nemmeno</a:t>
            </a:r>
            <a:r>
              <a:rPr lang="en-US" sz="1600" dirty="0">
                <a:solidFill>
                  <a:srgbClr val="000000"/>
                </a:solidFill>
              </a:rPr>
              <a:t> </a:t>
            </a:r>
            <a:r>
              <a:rPr lang="en-US" sz="1600" dirty="0" err="1">
                <a:solidFill>
                  <a:srgbClr val="000000"/>
                </a:solidFill>
              </a:rPr>
              <a:t>l'impegno</a:t>
            </a:r>
            <a:r>
              <a:rPr lang="en-US" sz="1600" dirty="0">
                <a:solidFill>
                  <a:srgbClr val="000000"/>
                </a:solidFill>
              </a:rPr>
              <a:t> di </a:t>
            </a:r>
            <a:r>
              <a:rPr lang="en-US" sz="1600" dirty="0" err="1" smtClean="0">
                <a:solidFill>
                  <a:srgbClr val="000000"/>
                </a:solidFill>
              </a:rPr>
              <a:t>promozione</a:t>
            </a:r>
            <a:r>
              <a:rPr lang="en-US" sz="1600" dirty="0" smtClean="0">
                <a:solidFill>
                  <a:srgbClr val="000000"/>
                </a:solidFill>
              </a:rPr>
              <a:t> e </a:t>
            </a:r>
            <a:r>
              <a:rPr lang="en-US" sz="1600" dirty="0" err="1" smtClean="0">
                <a:solidFill>
                  <a:srgbClr val="000000"/>
                </a:solidFill>
              </a:rPr>
              <a:t>tutela</a:t>
            </a:r>
            <a:r>
              <a:rPr lang="en-US" sz="1600" dirty="0" smtClean="0">
                <a:solidFill>
                  <a:srgbClr val="000000"/>
                </a:solidFill>
              </a:rPr>
              <a:t> </a:t>
            </a:r>
            <a:r>
              <a:rPr lang="en-US" sz="1600" dirty="0" err="1">
                <a:solidFill>
                  <a:srgbClr val="000000"/>
                </a:solidFill>
              </a:rPr>
              <a:t>dei</a:t>
            </a:r>
            <a:r>
              <a:rPr lang="en-US" sz="1600" dirty="0">
                <a:solidFill>
                  <a:srgbClr val="000000"/>
                </a:solidFill>
              </a:rPr>
              <a:t> </a:t>
            </a:r>
            <a:r>
              <a:rPr lang="en-US" sz="1600" dirty="0" err="1" smtClean="0">
                <a:solidFill>
                  <a:srgbClr val="000000"/>
                </a:solidFill>
              </a:rPr>
              <a:t>diritti</a:t>
            </a:r>
            <a:r>
              <a:rPr lang="en-US" sz="1600" dirty="0" smtClean="0">
                <a:solidFill>
                  <a:srgbClr val="000000"/>
                </a:solidFill>
              </a:rPr>
              <a:t>.</a:t>
            </a:r>
            <a:endParaRPr lang="it-IT" sz="1600" dirty="0">
              <a:solidFill>
                <a:srgbClr val="000000"/>
              </a:solidFill>
            </a:endParaRPr>
          </a:p>
          <a:p>
            <a:pPr algn="l"/>
            <a:r>
              <a:rPr lang="en-US" sz="1600" dirty="0" err="1" smtClean="0">
                <a:solidFill>
                  <a:srgbClr val="000000"/>
                </a:solidFill>
              </a:rPr>
              <a:t>Negli</a:t>
            </a:r>
            <a:r>
              <a:rPr lang="en-US" sz="1600" dirty="0" smtClean="0">
                <a:solidFill>
                  <a:srgbClr val="000000"/>
                </a:solidFill>
              </a:rPr>
              <a:t> </a:t>
            </a:r>
            <a:r>
              <a:rPr lang="en-US" sz="1600" dirty="0" err="1">
                <a:solidFill>
                  <a:srgbClr val="000000"/>
                </a:solidFill>
              </a:rPr>
              <a:t>anni</a:t>
            </a:r>
            <a:r>
              <a:rPr lang="en-US" sz="1600" dirty="0">
                <a:solidFill>
                  <a:srgbClr val="000000"/>
                </a:solidFill>
              </a:rPr>
              <a:t> </a:t>
            </a:r>
            <a:r>
              <a:rPr lang="en-US" sz="1600" dirty="0" smtClean="0">
                <a:solidFill>
                  <a:srgbClr val="000000"/>
                </a:solidFill>
              </a:rPr>
              <a:t>2000 ANFFAS ha   </a:t>
            </a:r>
            <a:r>
              <a:rPr lang="en-US" sz="1600" dirty="0" err="1">
                <a:solidFill>
                  <a:srgbClr val="000000"/>
                </a:solidFill>
              </a:rPr>
              <a:t>superato</a:t>
            </a:r>
            <a:r>
              <a:rPr lang="en-US" sz="1600" dirty="0">
                <a:solidFill>
                  <a:srgbClr val="000000"/>
                </a:solidFill>
              </a:rPr>
              <a:t> la </a:t>
            </a:r>
            <a:r>
              <a:rPr lang="en-US" sz="1600" dirty="0" err="1">
                <a:solidFill>
                  <a:srgbClr val="000000"/>
                </a:solidFill>
              </a:rPr>
              <a:t>peggiore</a:t>
            </a:r>
            <a:r>
              <a:rPr lang="en-US" sz="1600" dirty="0">
                <a:solidFill>
                  <a:srgbClr val="000000"/>
                </a:solidFill>
              </a:rPr>
              <a:t> </a:t>
            </a:r>
            <a:r>
              <a:rPr lang="en-US" sz="1600" dirty="0" err="1">
                <a:solidFill>
                  <a:srgbClr val="000000"/>
                </a:solidFill>
              </a:rPr>
              <a:t>delle</a:t>
            </a:r>
            <a:r>
              <a:rPr lang="en-US" sz="1600" dirty="0">
                <a:solidFill>
                  <a:srgbClr val="000000"/>
                </a:solidFill>
              </a:rPr>
              <a:t> </a:t>
            </a:r>
            <a:r>
              <a:rPr lang="en-US" sz="1600" dirty="0" err="1" smtClean="0">
                <a:solidFill>
                  <a:srgbClr val="000000"/>
                </a:solidFill>
              </a:rPr>
              <a:t>crisi</a:t>
            </a:r>
            <a:r>
              <a:rPr lang="en-US" sz="1600" dirty="0" smtClean="0">
                <a:solidFill>
                  <a:srgbClr val="000000"/>
                </a:solidFill>
              </a:rPr>
              <a:t>,  </a:t>
            </a:r>
            <a:r>
              <a:rPr lang="en-US" sz="1600" dirty="0" err="1" smtClean="0">
                <a:solidFill>
                  <a:srgbClr val="000000"/>
                </a:solidFill>
              </a:rPr>
              <a:t>uscendone</a:t>
            </a:r>
            <a:r>
              <a:rPr lang="en-US" sz="1600" dirty="0" smtClean="0">
                <a:solidFill>
                  <a:srgbClr val="000000"/>
                </a:solidFill>
              </a:rPr>
              <a:t>  </a:t>
            </a:r>
            <a:r>
              <a:rPr lang="en-US" sz="1600" dirty="0" err="1">
                <a:solidFill>
                  <a:srgbClr val="000000"/>
                </a:solidFill>
              </a:rPr>
              <a:t>più</a:t>
            </a:r>
            <a:r>
              <a:rPr lang="en-US" sz="1600" dirty="0">
                <a:solidFill>
                  <a:srgbClr val="000000"/>
                </a:solidFill>
              </a:rPr>
              <a:t> </a:t>
            </a:r>
            <a:r>
              <a:rPr lang="en-US" sz="1600" dirty="0" smtClean="0">
                <a:solidFill>
                  <a:srgbClr val="000000"/>
                </a:solidFill>
              </a:rPr>
              <a:t>forte </a:t>
            </a:r>
            <a:r>
              <a:rPr lang="en-US" sz="1600" dirty="0">
                <a:solidFill>
                  <a:srgbClr val="000000"/>
                </a:solidFill>
              </a:rPr>
              <a:t>di </a:t>
            </a:r>
            <a:r>
              <a:rPr lang="en-US" sz="1600" dirty="0" smtClean="0">
                <a:solidFill>
                  <a:srgbClr val="000000"/>
                </a:solidFill>
              </a:rPr>
              <a:t>prima. </a:t>
            </a:r>
            <a:r>
              <a:rPr lang="en-US" sz="1600" dirty="0" err="1" smtClean="0">
                <a:solidFill>
                  <a:srgbClr val="000000"/>
                </a:solidFill>
              </a:rPr>
              <a:t>Negli</a:t>
            </a:r>
            <a:r>
              <a:rPr lang="en-US" sz="1600" dirty="0" smtClean="0">
                <a:solidFill>
                  <a:srgbClr val="000000"/>
                </a:solidFill>
              </a:rPr>
              <a:t> </a:t>
            </a:r>
            <a:r>
              <a:rPr lang="en-US" sz="1600" dirty="0" err="1" smtClean="0">
                <a:solidFill>
                  <a:srgbClr val="000000"/>
                </a:solidFill>
              </a:rPr>
              <a:t>ultimi</a:t>
            </a:r>
            <a:r>
              <a:rPr lang="en-US" sz="1600" dirty="0">
                <a:solidFill>
                  <a:srgbClr val="000000"/>
                </a:solidFill>
              </a:rPr>
              <a:t> </a:t>
            </a:r>
            <a:r>
              <a:rPr lang="en-US" sz="1600" dirty="0" smtClean="0">
                <a:solidFill>
                  <a:srgbClr val="000000"/>
                </a:solidFill>
              </a:rPr>
              <a:t>tempi   </a:t>
            </a:r>
            <a:r>
              <a:rPr lang="en-US" sz="1600" dirty="0" err="1">
                <a:solidFill>
                  <a:srgbClr val="000000"/>
                </a:solidFill>
              </a:rPr>
              <a:t>il</a:t>
            </a:r>
            <a:r>
              <a:rPr lang="en-US" sz="1600" dirty="0">
                <a:solidFill>
                  <a:srgbClr val="000000"/>
                </a:solidFill>
              </a:rPr>
              <a:t> </a:t>
            </a:r>
            <a:r>
              <a:rPr lang="en-US" sz="1600" dirty="0" err="1">
                <a:solidFill>
                  <a:srgbClr val="000000"/>
                </a:solidFill>
              </a:rPr>
              <a:t>pensiero</a:t>
            </a:r>
            <a:r>
              <a:rPr lang="en-US" sz="1600" dirty="0">
                <a:solidFill>
                  <a:srgbClr val="000000"/>
                </a:solidFill>
              </a:rPr>
              <a:t> </a:t>
            </a:r>
            <a:r>
              <a:rPr lang="en-US" sz="1600" dirty="0" err="1">
                <a:solidFill>
                  <a:srgbClr val="000000"/>
                </a:solidFill>
              </a:rPr>
              <a:t>si</a:t>
            </a:r>
            <a:r>
              <a:rPr lang="en-US" sz="1600" dirty="0">
                <a:solidFill>
                  <a:srgbClr val="000000"/>
                </a:solidFill>
              </a:rPr>
              <a:t> </a:t>
            </a:r>
            <a:r>
              <a:rPr lang="en-US" sz="1600" dirty="0" err="1">
                <a:solidFill>
                  <a:srgbClr val="000000"/>
                </a:solidFill>
              </a:rPr>
              <a:t>è</a:t>
            </a:r>
            <a:r>
              <a:rPr lang="en-US" sz="1600" dirty="0">
                <a:solidFill>
                  <a:srgbClr val="000000"/>
                </a:solidFill>
              </a:rPr>
              <a:t> </a:t>
            </a:r>
            <a:r>
              <a:rPr lang="en-US" sz="1600" dirty="0" smtClean="0">
                <a:solidFill>
                  <a:srgbClr val="000000"/>
                </a:solidFill>
              </a:rPr>
              <a:t> </a:t>
            </a:r>
            <a:r>
              <a:rPr lang="en-US" sz="1600" dirty="0" err="1">
                <a:solidFill>
                  <a:srgbClr val="000000"/>
                </a:solidFill>
              </a:rPr>
              <a:t>rinvigorito</a:t>
            </a:r>
            <a:r>
              <a:rPr lang="en-US" sz="1600" dirty="0">
                <a:solidFill>
                  <a:srgbClr val="000000"/>
                </a:solidFill>
              </a:rPr>
              <a:t> grazie </a:t>
            </a:r>
            <a:r>
              <a:rPr lang="en-US" sz="1600" dirty="0" err="1">
                <a:solidFill>
                  <a:srgbClr val="000000"/>
                </a:solidFill>
              </a:rPr>
              <a:t>ai</a:t>
            </a:r>
            <a:r>
              <a:rPr lang="en-US" sz="1600" dirty="0">
                <a:solidFill>
                  <a:srgbClr val="000000"/>
                </a:solidFill>
              </a:rPr>
              <a:t> </a:t>
            </a:r>
            <a:r>
              <a:rPr lang="en-US" sz="1600" dirty="0" err="1">
                <a:solidFill>
                  <a:srgbClr val="000000"/>
                </a:solidFill>
              </a:rPr>
              <a:t>nuovi</a:t>
            </a:r>
            <a:r>
              <a:rPr lang="en-US" sz="1600" dirty="0">
                <a:solidFill>
                  <a:srgbClr val="000000"/>
                </a:solidFill>
              </a:rPr>
              <a:t> </a:t>
            </a:r>
            <a:r>
              <a:rPr lang="en-US" sz="1600" dirty="0" err="1">
                <a:solidFill>
                  <a:srgbClr val="000000"/>
                </a:solidFill>
              </a:rPr>
              <a:t>modelli</a:t>
            </a:r>
            <a:r>
              <a:rPr lang="en-US" sz="1600" dirty="0">
                <a:solidFill>
                  <a:srgbClr val="000000"/>
                </a:solidFill>
              </a:rPr>
              <a:t> di </a:t>
            </a:r>
            <a:r>
              <a:rPr lang="en-US" sz="1600" dirty="0" err="1">
                <a:solidFill>
                  <a:srgbClr val="000000"/>
                </a:solidFill>
              </a:rPr>
              <a:t>disabilità</a:t>
            </a:r>
            <a:r>
              <a:rPr lang="en-US" sz="1600" dirty="0">
                <a:solidFill>
                  <a:srgbClr val="000000"/>
                </a:solidFill>
              </a:rPr>
              <a:t> e la </a:t>
            </a:r>
            <a:r>
              <a:rPr lang="en-US" sz="1600" dirty="0" err="1" smtClean="0">
                <a:solidFill>
                  <a:srgbClr val="000000"/>
                </a:solidFill>
              </a:rPr>
              <a:t>Convenzione</a:t>
            </a:r>
            <a:r>
              <a:rPr lang="en-US" sz="1600" dirty="0" smtClean="0">
                <a:solidFill>
                  <a:srgbClr val="000000"/>
                </a:solidFill>
              </a:rPr>
              <a:t> ONU per </a:t>
            </a:r>
            <a:r>
              <a:rPr lang="en-US" sz="1600" dirty="0" err="1" smtClean="0">
                <a:solidFill>
                  <a:srgbClr val="000000"/>
                </a:solidFill>
              </a:rPr>
              <a:t>i</a:t>
            </a:r>
            <a:r>
              <a:rPr lang="en-US" sz="1600" dirty="0" smtClean="0">
                <a:solidFill>
                  <a:srgbClr val="000000"/>
                </a:solidFill>
              </a:rPr>
              <a:t> </a:t>
            </a:r>
            <a:r>
              <a:rPr lang="en-US" sz="1600" dirty="0" err="1" smtClean="0">
                <a:solidFill>
                  <a:srgbClr val="000000"/>
                </a:solidFill>
              </a:rPr>
              <a:t>diritti</a:t>
            </a:r>
            <a:r>
              <a:rPr lang="en-US" sz="1600" dirty="0" smtClean="0">
                <a:solidFill>
                  <a:srgbClr val="000000"/>
                </a:solidFill>
              </a:rPr>
              <a:t> </a:t>
            </a:r>
            <a:r>
              <a:rPr lang="en-US" sz="1600" dirty="0" err="1" smtClean="0">
                <a:solidFill>
                  <a:srgbClr val="000000"/>
                </a:solidFill>
              </a:rPr>
              <a:t>delle</a:t>
            </a:r>
            <a:r>
              <a:rPr lang="en-US" sz="1600" dirty="0" smtClean="0">
                <a:solidFill>
                  <a:srgbClr val="000000"/>
                </a:solidFill>
              </a:rPr>
              <a:t> </a:t>
            </a:r>
            <a:r>
              <a:rPr lang="en-US" sz="1600" dirty="0" err="1" smtClean="0">
                <a:solidFill>
                  <a:srgbClr val="000000"/>
                </a:solidFill>
              </a:rPr>
              <a:t>persone</a:t>
            </a:r>
            <a:r>
              <a:rPr lang="en-US" sz="1600" dirty="0" smtClean="0">
                <a:solidFill>
                  <a:srgbClr val="000000"/>
                </a:solidFill>
              </a:rPr>
              <a:t> con </a:t>
            </a:r>
            <a:r>
              <a:rPr lang="en-US" sz="1600" dirty="0" err="1" smtClean="0">
                <a:solidFill>
                  <a:srgbClr val="000000"/>
                </a:solidFill>
              </a:rPr>
              <a:t>disabilità</a:t>
            </a:r>
            <a:r>
              <a:rPr lang="en-US" sz="1600" dirty="0" smtClean="0">
                <a:solidFill>
                  <a:srgbClr val="000000"/>
                </a:solidFill>
              </a:rPr>
              <a:t>  </a:t>
            </a:r>
            <a:r>
              <a:rPr lang="en-US" sz="1600" dirty="0" err="1">
                <a:solidFill>
                  <a:srgbClr val="000000"/>
                </a:solidFill>
              </a:rPr>
              <a:t>è</a:t>
            </a:r>
            <a:r>
              <a:rPr lang="en-US" sz="1600" dirty="0">
                <a:solidFill>
                  <a:srgbClr val="000000"/>
                </a:solidFill>
              </a:rPr>
              <a:t> </a:t>
            </a:r>
            <a:r>
              <a:rPr lang="en-US" sz="1600" dirty="0" err="1">
                <a:solidFill>
                  <a:srgbClr val="000000"/>
                </a:solidFill>
              </a:rPr>
              <a:t>diventata</a:t>
            </a:r>
            <a:r>
              <a:rPr lang="en-US" sz="1600" dirty="0">
                <a:solidFill>
                  <a:srgbClr val="000000"/>
                </a:solidFill>
              </a:rPr>
              <a:t> </a:t>
            </a:r>
            <a:r>
              <a:rPr lang="en-US" sz="1600" dirty="0" err="1" smtClean="0">
                <a:solidFill>
                  <a:srgbClr val="000000"/>
                </a:solidFill>
              </a:rPr>
              <a:t>guida</a:t>
            </a:r>
            <a:r>
              <a:rPr lang="en-US" sz="1600" dirty="0" smtClean="0">
                <a:solidFill>
                  <a:srgbClr val="000000"/>
                </a:solidFill>
              </a:rPr>
              <a:t> </a:t>
            </a:r>
            <a:r>
              <a:rPr lang="en-US" sz="1600" dirty="0" err="1" smtClean="0">
                <a:solidFill>
                  <a:srgbClr val="000000"/>
                </a:solidFill>
              </a:rPr>
              <a:t>imprescindibile</a:t>
            </a:r>
            <a:r>
              <a:rPr lang="en-US" sz="1600" dirty="0" smtClean="0">
                <a:solidFill>
                  <a:srgbClr val="000000"/>
                </a:solidFill>
              </a:rPr>
              <a:t>  </a:t>
            </a:r>
            <a:r>
              <a:rPr lang="en-US" sz="1600" dirty="0">
                <a:solidFill>
                  <a:srgbClr val="000000"/>
                </a:solidFill>
              </a:rPr>
              <a:t>per </a:t>
            </a:r>
            <a:r>
              <a:rPr lang="en-US" sz="1600" dirty="0" err="1">
                <a:solidFill>
                  <a:srgbClr val="000000"/>
                </a:solidFill>
              </a:rPr>
              <a:t>ogni</a:t>
            </a:r>
            <a:r>
              <a:rPr lang="en-US" sz="1600" dirty="0">
                <a:solidFill>
                  <a:srgbClr val="000000"/>
                </a:solidFill>
              </a:rPr>
              <a:t> nostra </a:t>
            </a:r>
            <a:r>
              <a:rPr lang="en-US" sz="1600" dirty="0" err="1">
                <a:solidFill>
                  <a:srgbClr val="000000"/>
                </a:solidFill>
              </a:rPr>
              <a:t>azione</a:t>
            </a:r>
            <a:r>
              <a:rPr lang="en-US" sz="1600" dirty="0" smtClean="0">
                <a:solidFill>
                  <a:srgbClr val="000000"/>
                </a:solidFill>
              </a:rPr>
              <a:t>.</a:t>
            </a:r>
          </a:p>
          <a:p>
            <a:pPr algn="l"/>
            <a:endParaRPr lang="en-US" sz="1600" dirty="0" smtClean="0">
              <a:solidFill>
                <a:srgbClr val="000000"/>
              </a:solidFill>
            </a:endParaRPr>
          </a:p>
          <a:p>
            <a:pPr algn="l"/>
            <a:r>
              <a:rPr lang="en-US" sz="1600" dirty="0">
                <a:solidFill>
                  <a:srgbClr val="000000"/>
                </a:solidFill>
              </a:rPr>
              <a:t> La FONDAZIONE NAZIONALE DOPO DI NOI </a:t>
            </a:r>
            <a:r>
              <a:rPr lang="en-US" sz="1600" dirty="0" smtClean="0">
                <a:solidFill>
                  <a:srgbClr val="000000"/>
                </a:solidFill>
              </a:rPr>
              <a:t>ANFFAS</a:t>
            </a:r>
            <a:r>
              <a:rPr lang="en-US" sz="1600" dirty="0">
                <a:solidFill>
                  <a:srgbClr val="000000"/>
                </a:solidFill>
              </a:rPr>
              <a:t> </a:t>
            </a:r>
            <a:r>
              <a:rPr lang="en-US" sz="1600" dirty="0" smtClean="0">
                <a:solidFill>
                  <a:srgbClr val="000000"/>
                </a:solidFill>
              </a:rPr>
              <a:t> </a:t>
            </a:r>
            <a:r>
              <a:rPr lang="en-US" sz="1600" dirty="0" err="1">
                <a:solidFill>
                  <a:srgbClr val="000000"/>
                </a:solidFill>
              </a:rPr>
              <a:t>è</a:t>
            </a:r>
            <a:r>
              <a:rPr lang="en-US" sz="1600" dirty="0">
                <a:solidFill>
                  <a:srgbClr val="000000"/>
                </a:solidFill>
              </a:rPr>
              <a:t> </a:t>
            </a:r>
            <a:r>
              <a:rPr lang="en-US" sz="1600" dirty="0" err="1">
                <a:solidFill>
                  <a:srgbClr val="000000"/>
                </a:solidFill>
              </a:rPr>
              <a:t>attiva</a:t>
            </a:r>
            <a:r>
              <a:rPr lang="en-US" sz="1600" dirty="0">
                <a:solidFill>
                  <a:srgbClr val="000000"/>
                </a:solidFill>
              </a:rPr>
              <a:t> da </a:t>
            </a:r>
            <a:r>
              <a:rPr lang="en-US" sz="1600" dirty="0" err="1">
                <a:solidFill>
                  <a:srgbClr val="000000"/>
                </a:solidFill>
              </a:rPr>
              <a:t>oltre</a:t>
            </a:r>
            <a:r>
              <a:rPr lang="en-US" sz="1600" dirty="0">
                <a:solidFill>
                  <a:srgbClr val="000000"/>
                </a:solidFill>
              </a:rPr>
              <a:t>  37 </a:t>
            </a:r>
            <a:r>
              <a:rPr lang="en-US" sz="1600" dirty="0" err="1" smtClean="0">
                <a:solidFill>
                  <a:srgbClr val="000000"/>
                </a:solidFill>
              </a:rPr>
              <a:t>anni</a:t>
            </a:r>
            <a:r>
              <a:rPr lang="en-US" sz="1600" dirty="0" smtClean="0">
                <a:solidFill>
                  <a:srgbClr val="000000"/>
                </a:solidFill>
              </a:rPr>
              <a:t>. </a:t>
            </a:r>
            <a:r>
              <a:rPr lang="en-US" sz="1600" dirty="0" err="1" smtClean="0">
                <a:solidFill>
                  <a:srgbClr val="000000"/>
                </a:solidFill>
              </a:rPr>
              <a:t>Attraverso</a:t>
            </a:r>
            <a:r>
              <a:rPr lang="en-US" sz="1600" dirty="0" smtClean="0">
                <a:solidFill>
                  <a:srgbClr val="000000"/>
                </a:solidFill>
              </a:rPr>
              <a:t> </a:t>
            </a:r>
            <a:r>
              <a:rPr lang="en-US" sz="1600" dirty="0">
                <a:solidFill>
                  <a:srgbClr val="000000"/>
                </a:solidFill>
              </a:rPr>
              <a:t>un </a:t>
            </a:r>
            <a:r>
              <a:rPr lang="en-US" sz="1600" dirty="0" err="1">
                <a:solidFill>
                  <a:srgbClr val="000000"/>
                </a:solidFill>
              </a:rPr>
              <a:t>accompagnamento</a:t>
            </a:r>
            <a:r>
              <a:rPr lang="en-US" sz="1600" dirty="0">
                <a:solidFill>
                  <a:srgbClr val="000000"/>
                </a:solidFill>
              </a:rPr>
              <a:t> </a:t>
            </a:r>
            <a:r>
              <a:rPr lang="en-US" sz="1600" dirty="0" err="1">
                <a:solidFill>
                  <a:srgbClr val="000000"/>
                </a:solidFill>
              </a:rPr>
              <a:t>progettuale</a:t>
            </a:r>
            <a:r>
              <a:rPr lang="en-US" sz="1600" dirty="0">
                <a:solidFill>
                  <a:srgbClr val="000000"/>
                </a:solidFill>
              </a:rPr>
              <a:t>,  </a:t>
            </a:r>
            <a:r>
              <a:rPr lang="en-US" sz="1600" dirty="0" err="1">
                <a:solidFill>
                  <a:srgbClr val="000000"/>
                </a:solidFill>
              </a:rPr>
              <a:t>mirato</a:t>
            </a:r>
            <a:r>
              <a:rPr lang="en-US" sz="1600" dirty="0">
                <a:solidFill>
                  <a:srgbClr val="000000"/>
                </a:solidFill>
              </a:rPr>
              <a:t> e </a:t>
            </a:r>
            <a:r>
              <a:rPr lang="en-US" sz="1600" dirty="0" err="1">
                <a:solidFill>
                  <a:srgbClr val="000000"/>
                </a:solidFill>
              </a:rPr>
              <a:t>personalizzato</a:t>
            </a:r>
            <a:r>
              <a:rPr lang="en-US" sz="1600" dirty="0">
                <a:solidFill>
                  <a:srgbClr val="000000"/>
                </a:solidFill>
              </a:rPr>
              <a:t>, </a:t>
            </a:r>
            <a:r>
              <a:rPr lang="en-US" sz="1600" dirty="0" err="1">
                <a:solidFill>
                  <a:srgbClr val="000000"/>
                </a:solidFill>
              </a:rPr>
              <a:t>supporta</a:t>
            </a:r>
            <a:r>
              <a:rPr lang="en-US" sz="1600" dirty="0">
                <a:solidFill>
                  <a:srgbClr val="000000"/>
                </a:solidFill>
              </a:rPr>
              <a:t>  </a:t>
            </a:r>
            <a:r>
              <a:rPr lang="en-US" sz="1600" dirty="0" err="1">
                <a:solidFill>
                  <a:srgbClr val="000000"/>
                </a:solidFill>
              </a:rPr>
              <a:t>iniziative</a:t>
            </a:r>
            <a:r>
              <a:rPr lang="en-US" sz="1600" dirty="0">
                <a:solidFill>
                  <a:srgbClr val="000000"/>
                </a:solidFill>
              </a:rPr>
              <a:t> innovative </a:t>
            </a:r>
            <a:r>
              <a:rPr lang="en-US" sz="1600" dirty="0" smtClean="0">
                <a:solidFill>
                  <a:srgbClr val="000000"/>
                </a:solidFill>
              </a:rPr>
              <a:t>per la vita </a:t>
            </a:r>
            <a:r>
              <a:rPr lang="en-US" sz="1600" dirty="0" err="1">
                <a:solidFill>
                  <a:srgbClr val="000000"/>
                </a:solidFill>
              </a:rPr>
              <a:t>indipendente</a:t>
            </a:r>
            <a:r>
              <a:rPr lang="en-US" sz="1600" dirty="0">
                <a:solidFill>
                  <a:srgbClr val="000000"/>
                </a:solidFill>
              </a:rPr>
              <a:t> </a:t>
            </a:r>
            <a:r>
              <a:rPr lang="en-US" sz="1600" dirty="0" err="1">
                <a:solidFill>
                  <a:srgbClr val="000000"/>
                </a:solidFill>
              </a:rPr>
              <a:t>delle</a:t>
            </a:r>
            <a:r>
              <a:rPr lang="en-US" sz="1600" dirty="0">
                <a:solidFill>
                  <a:srgbClr val="000000"/>
                </a:solidFill>
              </a:rPr>
              <a:t> </a:t>
            </a:r>
            <a:r>
              <a:rPr lang="en-US" sz="1600" dirty="0" err="1">
                <a:solidFill>
                  <a:srgbClr val="000000"/>
                </a:solidFill>
              </a:rPr>
              <a:t>persone</a:t>
            </a:r>
            <a:r>
              <a:rPr lang="en-US" sz="1600" dirty="0">
                <a:solidFill>
                  <a:srgbClr val="000000"/>
                </a:solidFill>
              </a:rPr>
              <a:t> con </a:t>
            </a:r>
            <a:r>
              <a:rPr lang="en-US" sz="1600" dirty="0" err="1" smtClean="0">
                <a:solidFill>
                  <a:srgbClr val="000000"/>
                </a:solidFill>
              </a:rPr>
              <a:t>disabilità</a:t>
            </a:r>
            <a:r>
              <a:rPr lang="en-US" sz="1600" dirty="0" smtClean="0">
                <a:solidFill>
                  <a:srgbClr val="000000"/>
                </a:solidFill>
              </a:rPr>
              <a:t>. </a:t>
            </a:r>
            <a:r>
              <a:rPr lang="en-US" sz="1600" dirty="0" err="1" smtClean="0">
                <a:solidFill>
                  <a:srgbClr val="000000"/>
                </a:solidFill>
              </a:rPr>
              <a:t>Abbiamo</a:t>
            </a:r>
            <a:r>
              <a:rPr lang="en-US" sz="1600" dirty="0" smtClean="0">
                <a:solidFill>
                  <a:srgbClr val="000000"/>
                </a:solidFill>
              </a:rPr>
              <a:t> </a:t>
            </a:r>
            <a:r>
              <a:rPr lang="en-US" sz="1600" dirty="0">
                <a:solidFill>
                  <a:srgbClr val="000000"/>
                </a:solidFill>
              </a:rPr>
              <a:t>per </a:t>
            </a:r>
            <a:r>
              <a:rPr lang="en-US" sz="1600" dirty="0" err="1">
                <a:solidFill>
                  <a:srgbClr val="000000"/>
                </a:solidFill>
              </a:rPr>
              <a:t>questo</a:t>
            </a:r>
            <a:r>
              <a:rPr lang="en-US" sz="1600" dirty="0">
                <a:solidFill>
                  <a:srgbClr val="000000"/>
                </a:solidFill>
              </a:rPr>
              <a:t> </a:t>
            </a:r>
            <a:r>
              <a:rPr lang="en-US" sz="1600" dirty="0" err="1">
                <a:solidFill>
                  <a:srgbClr val="000000"/>
                </a:solidFill>
              </a:rPr>
              <a:t>costituito</a:t>
            </a:r>
            <a:r>
              <a:rPr lang="en-US" sz="1600" dirty="0">
                <a:solidFill>
                  <a:srgbClr val="000000"/>
                </a:solidFill>
              </a:rPr>
              <a:t> </a:t>
            </a:r>
            <a:r>
              <a:rPr lang="en-US" sz="1600" dirty="0" err="1">
                <a:solidFill>
                  <a:srgbClr val="000000"/>
                </a:solidFill>
              </a:rPr>
              <a:t>una</a:t>
            </a:r>
            <a:r>
              <a:rPr lang="en-US" sz="1600" dirty="0">
                <a:solidFill>
                  <a:srgbClr val="000000"/>
                </a:solidFill>
              </a:rPr>
              <a:t> rete di </a:t>
            </a:r>
            <a:r>
              <a:rPr lang="en-US" sz="1600" dirty="0" err="1">
                <a:solidFill>
                  <a:srgbClr val="000000"/>
                </a:solidFill>
              </a:rPr>
              <a:t>referenti</a:t>
            </a:r>
            <a:r>
              <a:rPr lang="en-US" sz="1600" dirty="0">
                <a:solidFill>
                  <a:srgbClr val="000000"/>
                </a:solidFill>
              </a:rPr>
              <a:t> </a:t>
            </a:r>
            <a:r>
              <a:rPr lang="en-US" sz="1600" dirty="0" err="1">
                <a:solidFill>
                  <a:srgbClr val="000000"/>
                </a:solidFill>
              </a:rPr>
              <a:t>territoriali</a:t>
            </a:r>
            <a:r>
              <a:rPr lang="en-US" sz="1600" dirty="0">
                <a:solidFill>
                  <a:srgbClr val="000000"/>
                </a:solidFill>
              </a:rPr>
              <a:t> </a:t>
            </a:r>
            <a:r>
              <a:rPr lang="en-US" sz="1600" dirty="0" err="1">
                <a:solidFill>
                  <a:srgbClr val="000000"/>
                </a:solidFill>
              </a:rPr>
              <a:t>che</a:t>
            </a:r>
            <a:r>
              <a:rPr lang="en-US" sz="1600" dirty="0">
                <a:solidFill>
                  <a:srgbClr val="000000"/>
                </a:solidFill>
              </a:rPr>
              <a:t>, </a:t>
            </a:r>
            <a:r>
              <a:rPr lang="en-US" sz="1600" dirty="0" err="1">
                <a:solidFill>
                  <a:srgbClr val="000000"/>
                </a:solidFill>
              </a:rPr>
              <a:t>opportunamente</a:t>
            </a:r>
            <a:r>
              <a:rPr lang="en-US" sz="1600" dirty="0">
                <a:solidFill>
                  <a:srgbClr val="000000"/>
                </a:solidFill>
              </a:rPr>
              <a:t> </a:t>
            </a:r>
            <a:r>
              <a:rPr lang="en-US" sz="1600" dirty="0" err="1">
                <a:solidFill>
                  <a:srgbClr val="000000"/>
                </a:solidFill>
              </a:rPr>
              <a:t>informati</a:t>
            </a:r>
            <a:r>
              <a:rPr lang="en-US" sz="1600" dirty="0">
                <a:solidFill>
                  <a:srgbClr val="000000"/>
                </a:solidFill>
              </a:rPr>
              <a:t> e  </a:t>
            </a:r>
            <a:r>
              <a:rPr lang="en-US" sz="1600" dirty="0" err="1">
                <a:solidFill>
                  <a:srgbClr val="000000"/>
                </a:solidFill>
              </a:rPr>
              <a:t>formati</a:t>
            </a:r>
            <a:r>
              <a:rPr lang="en-US" sz="1600" dirty="0">
                <a:solidFill>
                  <a:srgbClr val="000000"/>
                </a:solidFill>
              </a:rPr>
              <a:t>, </a:t>
            </a:r>
            <a:r>
              <a:rPr lang="en-US" sz="1600" dirty="0" err="1">
                <a:solidFill>
                  <a:srgbClr val="000000"/>
                </a:solidFill>
              </a:rPr>
              <a:t>si</a:t>
            </a:r>
            <a:r>
              <a:rPr lang="en-US" sz="1600" dirty="0">
                <a:solidFill>
                  <a:srgbClr val="000000"/>
                </a:solidFill>
              </a:rPr>
              <a:t> </a:t>
            </a:r>
            <a:r>
              <a:rPr lang="en-US" sz="1600" dirty="0" err="1">
                <a:solidFill>
                  <a:srgbClr val="000000"/>
                </a:solidFill>
              </a:rPr>
              <a:t>occupano</a:t>
            </a:r>
            <a:r>
              <a:rPr lang="en-US" sz="1600" dirty="0">
                <a:solidFill>
                  <a:srgbClr val="000000"/>
                </a:solidFill>
              </a:rPr>
              <a:t> di </a:t>
            </a:r>
            <a:r>
              <a:rPr lang="en-US" sz="1600" dirty="0" err="1">
                <a:solidFill>
                  <a:srgbClr val="000000"/>
                </a:solidFill>
              </a:rPr>
              <a:t>analizzare</a:t>
            </a:r>
            <a:r>
              <a:rPr lang="en-US" sz="1600" dirty="0">
                <a:solidFill>
                  <a:srgbClr val="000000"/>
                </a:solidFill>
              </a:rPr>
              <a:t>   le normative </a:t>
            </a:r>
            <a:r>
              <a:rPr lang="en-US" sz="1600" dirty="0" err="1">
                <a:solidFill>
                  <a:srgbClr val="000000"/>
                </a:solidFill>
              </a:rPr>
              <a:t>regionali</a:t>
            </a:r>
            <a:r>
              <a:rPr lang="en-US" sz="1600" dirty="0">
                <a:solidFill>
                  <a:srgbClr val="000000"/>
                </a:solidFill>
              </a:rPr>
              <a:t>, </a:t>
            </a:r>
            <a:r>
              <a:rPr lang="en-US" sz="1600" dirty="0" err="1">
                <a:solidFill>
                  <a:srgbClr val="000000"/>
                </a:solidFill>
              </a:rPr>
              <a:t>censire</a:t>
            </a:r>
            <a:r>
              <a:rPr lang="en-US" sz="1600" dirty="0">
                <a:solidFill>
                  <a:srgbClr val="000000"/>
                </a:solidFill>
              </a:rPr>
              <a:t> e </a:t>
            </a:r>
            <a:r>
              <a:rPr lang="en-US" sz="1600" dirty="0" err="1">
                <a:solidFill>
                  <a:srgbClr val="000000"/>
                </a:solidFill>
              </a:rPr>
              <a:t>monitorare</a:t>
            </a:r>
            <a:r>
              <a:rPr lang="en-US" sz="1600" dirty="0">
                <a:solidFill>
                  <a:srgbClr val="000000"/>
                </a:solidFill>
              </a:rPr>
              <a:t>  le </a:t>
            </a:r>
            <a:r>
              <a:rPr lang="en-US" sz="1600" dirty="0" err="1">
                <a:solidFill>
                  <a:srgbClr val="000000"/>
                </a:solidFill>
              </a:rPr>
              <a:t>strutture</a:t>
            </a:r>
            <a:r>
              <a:rPr lang="en-US" sz="1600" dirty="0">
                <a:solidFill>
                  <a:srgbClr val="000000"/>
                </a:solidFill>
              </a:rPr>
              <a:t> </a:t>
            </a:r>
            <a:r>
              <a:rPr lang="en-US" sz="1600" dirty="0" err="1" smtClean="0">
                <a:solidFill>
                  <a:srgbClr val="000000"/>
                </a:solidFill>
              </a:rPr>
              <a:t>esistenti</a:t>
            </a:r>
            <a:r>
              <a:rPr lang="en-US" sz="1600" dirty="0" smtClean="0">
                <a:solidFill>
                  <a:srgbClr val="000000"/>
                </a:solidFill>
              </a:rPr>
              <a:t>, </a:t>
            </a:r>
            <a:r>
              <a:rPr lang="en-US" sz="1600" dirty="0" err="1" smtClean="0">
                <a:solidFill>
                  <a:srgbClr val="000000"/>
                </a:solidFill>
              </a:rPr>
              <a:t>promuovere</a:t>
            </a:r>
            <a:r>
              <a:rPr lang="en-US" sz="1600" dirty="0" smtClean="0">
                <a:solidFill>
                  <a:srgbClr val="000000"/>
                </a:solidFill>
              </a:rPr>
              <a:t> </a:t>
            </a:r>
            <a:r>
              <a:rPr lang="en-US" sz="1600" dirty="0" err="1">
                <a:solidFill>
                  <a:srgbClr val="000000"/>
                </a:solidFill>
              </a:rPr>
              <a:t>ed</a:t>
            </a:r>
            <a:r>
              <a:rPr lang="en-US" sz="1600" dirty="0">
                <a:solidFill>
                  <a:srgbClr val="000000"/>
                </a:solidFill>
              </a:rPr>
              <a:t> </a:t>
            </a:r>
            <a:r>
              <a:rPr lang="en-US" sz="1600" dirty="0" err="1">
                <a:solidFill>
                  <a:srgbClr val="000000"/>
                </a:solidFill>
              </a:rPr>
              <a:t>organizzare</a:t>
            </a:r>
            <a:r>
              <a:rPr lang="en-US" sz="1600" dirty="0">
                <a:solidFill>
                  <a:srgbClr val="000000"/>
                </a:solidFill>
              </a:rPr>
              <a:t> </a:t>
            </a:r>
            <a:r>
              <a:rPr lang="en-US" sz="1600" dirty="0" err="1">
                <a:solidFill>
                  <a:srgbClr val="000000"/>
                </a:solidFill>
              </a:rPr>
              <a:t>eventi</a:t>
            </a:r>
            <a:r>
              <a:rPr lang="en-US" sz="1600" dirty="0">
                <a:solidFill>
                  <a:srgbClr val="000000"/>
                </a:solidFill>
              </a:rPr>
              <a:t> </a:t>
            </a:r>
            <a:r>
              <a:rPr lang="en-US" sz="1600" dirty="0" err="1">
                <a:solidFill>
                  <a:srgbClr val="000000"/>
                </a:solidFill>
              </a:rPr>
              <a:t>formativi</a:t>
            </a:r>
            <a:r>
              <a:rPr lang="en-US" sz="1600" dirty="0">
                <a:solidFill>
                  <a:srgbClr val="000000"/>
                </a:solidFill>
              </a:rPr>
              <a:t>  per  </a:t>
            </a:r>
            <a:r>
              <a:rPr lang="en-US" sz="1600" dirty="0" err="1">
                <a:solidFill>
                  <a:srgbClr val="000000"/>
                </a:solidFill>
              </a:rPr>
              <a:t>sensibilizzare</a:t>
            </a:r>
            <a:r>
              <a:rPr lang="en-US" sz="1600" dirty="0">
                <a:solidFill>
                  <a:srgbClr val="000000"/>
                </a:solidFill>
              </a:rPr>
              <a:t>  </a:t>
            </a:r>
            <a:r>
              <a:rPr lang="en-US" sz="1600" dirty="0" err="1">
                <a:solidFill>
                  <a:srgbClr val="000000"/>
                </a:solidFill>
              </a:rPr>
              <a:t>temi</a:t>
            </a:r>
            <a:r>
              <a:rPr lang="en-US" sz="1600" dirty="0">
                <a:solidFill>
                  <a:srgbClr val="000000"/>
                </a:solidFill>
              </a:rPr>
              <a:t> </a:t>
            </a:r>
            <a:r>
              <a:rPr lang="en-US" sz="1600" dirty="0" err="1">
                <a:solidFill>
                  <a:srgbClr val="000000"/>
                </a:solidFill>
              </a:rPr>
              <a:t>quali</a:t>
            </a:r>
            <a:r>
              <a:rPr lang="en-US" sz="1600" dirty="0">
                <a:solidFill>
                  <a:srgbClr val="000000"/>
                </a:solidFill>
              </a:rPr>
              <a:t> ADS e </a:t>
            </a:r>
            <a:r>
              <a:rPr lang="en-US" sz="1600" dirty="0" err="1" smtClean="0">
                <a:solidFill>
                  <a:srgbClr val="000000"/>
                </a:solidFill>
              </a:rPr>
              <a:t>gli</a:t>
            </a:r>
            <a:r>
              <a:rPr lang="en-US" sz="1600" dirty="0" smtClean="0">
                <a:solidFill>
                  <a:srgbClr val="000000"/>
                </a:solidFill>
              </a:rPr>
              <a:t> </a:t>
            </a:r>
            <a:r>
              <a:rPr lang="en-US" sz="1600" dirty="0" err="1" smtClean="0">
                <a:solidFill>
                  <a:srgbClr val="000000"/>
                </a:solidFill>
              </a:rPr>
              <a:t>strumenti</a:t>
            </a:r>
            <a:r>
              <a:rPr lang="en-US" sz="1600" dirty="0" smtClean="0">
                <a:solidFill>
                  <a:srgbClr val="000000"/>
                </a:solidFill>
              </a:rPr>
              <a:t> </a:t>
            </a:r>
            <a:r>
              <a:rPr lang="en-US" sz="1600" dirty="0">
                <a:solidFill>
                  <a:srgbClr val="000000"/>
                </a:solidFill>
              </a:rPr>
              <a:t>di </a:t>
            </a:r>
            <a:r>
              <a:rPr lang="en-US" sz="1600" dirty="0" err="1">
                <a:solidFill>
                  <a:srgbClr val="000000"/>
                </a:solidFill>
              </a:rPr>
              <a:t>protezione</a:t>
            </a:r>
            <a:r>
              <a:rPr lang="en-US" sz="1600" dirty="0">
                <a:solidFill>
                  <a:srgbClr val="000000"/>
                </a:solidFill>
              </a:rPr>
              <a:t> </a:t>
            </a:r>
            <a:r>
              <a:rPr lang="en-US" sz="1600" dirty="0" err="1">
                <a:solidFill>
                  <a:srgbClr val="000000"/>
                </a:solidFill>
              </a:rPr>
              <a:t>giuridica</a:t>
            </a:r>
            <a:r>
              <a:rPr lang="en-US" sz="1600" dirty="0">
                <a:solidFill>
                  <a:srgbClr val="000000"/>
                </a:solidFill>
              </a:rPr>
              <a:t>. </a:t>
            </a:r>
          </a:p>
          <a:p>
            <a:pPr algn="l"/>
            <a:endParaRPr lang="en-US" sz="1600" dirty="0" smtClean="0">
              <a:solidFill>
                <a:srgbClr val="000000"/>
              </a:solidFill>
            </a:endParaRPr>
          </a:p>
        </p:txBody>
      </p:sp>
      <p:pic>
        <p:nvPicPr>
          <p:cNvPr id="4" name="Immagin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0"/>
            <a:ext cx="1092200"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p:cNvSpPr>
            <a:spLocks noGrp="1"/>
          </p:cNvSpPr>
          <p:nvPr>
            <p:ph type="sldNum" sz="quarter" idx="12"/>
          </p:nvPr>
        </p:nvSpPr>
        <p:spPr/>
        <p:txBody>
          <a:bodyPr/>
          <a:lstStyle/>
          <a:p>
            <a:fld id="{D33CFB05-2910-BB43-A4BD-E8FB8FC875B2}" type="slidenum">
              <a:rPr lang="it-IT" smtClean="0"/>
              <a:t>2</a:t>
            </a:fld>
            <a:endParaRPr lang="it-IT"/>
          </a:p>
        </p:txBody>
      </p:sp>
      <p:pic>
        <p:nvPicPr>
          <p:cNvPr id="6" name="Picture 3" descr="FONDAZIONE_DEF_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9387" y="0"/>
            <a:ext cx="1226079" cy="1196975"/>
          </a:xfrm>
          <a:prstGeom prst="rect">
            <a:avLst/>
          </a:prstGeom>
          <a:noFill/>
        </p:spPr>
      </p:pic>
    </p:spTree>
    <p:extLst>
      <p:ext uri="{BB962C8B-B14F-4D97-AF65-F5344CB8AC3E}">
        <p14:creationId xmlns:p14="http://schemas.microsoft.com/office/powerpoint/2010/main" val="2354126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9" name="Picture 4" descr="FONDAZIONE_DEF_JPEG"/>
          <p:cNvPicPr>
            <a:picLocks noGrp="1" noChangeAspect="1" noChangeArrowheads="1"/>
          </p:cNvPicPr>
          <p:nvPr>
            <p:ph type="ctrTitle"/>
          </p:nvPr>
        </p:nvPicPr>
        <p:blipFill>
          <a:blip r:embed="rId4" cstate="email">
            <a:extLst>
              <a:ext uri="{28A0092B-C50C-407E-A947-70E740481C1C}">
                <a14:useLocalDpi xmlns:a14="http://schemas.microsoft.com/office/drawing/2010/main"/>
              </a:ext>
            </a:extLst>
          </a:blip>
          <a:srcRect/>
          <a:stretch>
            <a:fillRect/>
          </a:stretch>
        </p:blipFill>
        <p:spPr>
          <a:xfrm>
            <a:off x="228600" y="228600"/>
            <a:ext cx="1524000" cy="1447800"/>
          </a:xfrm>
          <a:noFill/>
        </p:spPr>
      </p:pic>
      <p:sp>
        <p:nvSpPr>
          <p:cNvPr id="2" name="Sottotitolo 1"/>
          <p:cNvSpPr>
            <a:spLocks noGrp="1"/>
          </p:cNvSpPr>
          <p:nvPr>
            <p:ph type="subTitle" idx="1"/>
          </p:nvPr>
        </p:nvSpPr>
        <p:spPr/>
        <p:txBody>
          <a:bodyPr/>
          <a:lstStyle/>
          <a:p>
            <a:endParaRPr lang="it-IT"/>
          </a:p>
        </p:txBody>
      </p:sp>
      <p:sp>
        <p:nvSpPr>
          <p:cNvPr id="17411"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9D6E32-4855-DD43-9FFD-58E4AF709802}" type="slidenum">
              <a:rPr lang="it-IT" sz="1200">
                <a:solidFill>
                  <a:srgbClr val="898989"/>
                </a:solidFill>
              </a:rPr>
              <a:pPr eaLnBrk="1" hangingPunct="1"/>
              <a:t>20</a:t>
            </a:fld>
            <a:endParaRPr lang="it-IT" sz="1200">
              <a:solidFill>
                <a:srgbClr val="898989"/>
              </a:solidFill>
            </a:endParaRPr>
          </a:p>
        </p:txBody>
      </p:sp>
      <p:pic>
        <p:nvPicPr>
          <p:cNvPr id="17412" name="Immagin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228600"/>
            <a:ext cx="137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mmagine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28600" y="1700213"/>
            <a:ext cx="87630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223956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Titolo 1"/>
          <p:cNvSpPr>
            <a:spLocks noGrp="1"/>
          </p:cNvSpPr>
          <p:nvPr>
            <p:ph type="ctrTitle"/>
          </p:nvPr>
        </p:nvSpPr>
        <p:spPr>
          <a:xfrm>
            <a:off x="468313" y="1557338"/>
            <a:ext cx="7772400" cy="44450"/>
          </a:xfrm>
        </p:spPr>
        <p:txBody>
          <a:bodyPr>
            <a:normAutofit fontScale="90000"/>
          </a:bodyPr>
          <a:lstStyle/>
          <a:p>
            <a:pPr eaLnBrk="1" fontAlgn="auto" hangingPunct="1">
              <a:spcAft>
                <a:spcPts val="0"/>
              </a:spcAft>
              <a:defRPr/>
            </a:pP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endParaRPr lang="it-IT">
              <a:latin typeface="Candara" charset="0"/>
            </a:endParaRPr>
          </a:p>
        </p:txBody>
      </p:sp>
      <p:sp>
        <p:nvSpPr>
          <p:cNvPr id="2051" name="Rectangle 3"/>
          <p:cNvSpPr>
            <a:spLocks noGrp="1" noChangeArrowheads="1"/>
          </p:cNvSpPr>
          <p:nvPr>
            <p:ph type="subTitle" idx="1"/>
          </p:nvPr>
        </p:nvSpPr>
        <p:spPr>
          <a:xfrm>
            <a:off x="0" y="1052513"/>
            <a:ext cx="9144000" cy="5445125"/>
          </a:xfrm>
        </p:spPr>
        <p:txBody>
          <a:bodyPr>
            <a:normAutofit/>
          </a:bodyPr>
          <a:lstStyle/>
          <a:p>
            <a:pPr eaLnBrk="1" fontAlgn="auto" hangingPunct="1">
              <a:lnSpc>
                <a:spcPct val="80000"/>
              </a:lnSpc>
              <a:spcAft>
                <a:spcPts val="0"/>
              </a:spcAft>
              <a:buFont typeface="Wingdings" pitchFamily="2" charset="2"/>
              <a:buNone/>
              <a:defRPr/>
            </a:pPr>
            <a:endParaRPr lang="it-IT" sz="2800" i="1" dirty="0" smtClean="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endParaRPr lang="it-IT" sz="2800" i="1" dirty="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r>
              <a:rPr lang="it-IT" sz="2800" b="1" dirty="0" smtClean="0">
                <a:solidFill>
                  <a:srgbClr val="FF0000"/>
                </a:solidFill>
                <a:effectLst>
                  <a:outerShdw blurRad="38100" dist="38100" dir="2700000" algn="tl">
                    <a:srgbClr val="DDDDDD"/>
                  </a:outerShdw>
                </a:effectLst>
                <a:latin typeface="American Typewriter"/>
                <a:cs typeface="American Typewriter"/>
              </a:rPr>
              <a:t>L’ANTEFATTO</a:t>
            </a:r>
          </a:p>
          <a:p>
            <a:pPr eaLnBrk="1" fontAlgn="auto" hangingPunct="1">
              <a:lnSpc>
                <a:spcPct val="80000"/>
              </a:lnSpc>
              <a:spcAft>
                <a:spcPts val="0"/>
              </a:spcAft>
              <a:buFont typeface="Wingdings" pitchFamily="2" charset="2"/>
              <a:buNone/>
              <a:defRPr/>
            </a:pPr>
            <a:r>
              <a:rPr lang="it-IT" sz="2800" b="1" dirty="0" smtClean="0">
                <a:solidFill>
                  <a:srgbClr val="FF0000"/>
                </a:solidFill>
                <a:effectLst>
                  <a:outerShdw blurRad="38100" dist="38100" dir="2700000" algn="tl">
                    <a:srgbClr val="DDDDDD"/>
                  </a:outerShdw>
                </a:effectLst>
                <a:latin typeface="American Typewriter"/>
                <a:cs typeface="American Typewriter"/>
              </a:rPr>
              <a:t>  CHE CI HA CONDOTTO </a:t>
            </a:r>
          </a:p>
          <a:p>
            <a:pPr eaLnBrk="1" fontAlgn="auto" hangingPunct="1">
              <a:lnSpc>
                <a:spcPct val="80000"/>
              </a:lnSpc>
              <a:spcAft>
                <a:spcPts val="0"/>
              </a:spcAft>
              <a:buFont typeface="Wingdings" pitchFamily="2" charset="2"/>
              <a:buNone/>
              <a:defRPr/>
            </a:pPr>
            <a:r>
              <a:rPr lang="it-IT" sz="2800" b="1" dirty="0" smtClean="0">
                <a:solidFill>
                  <a:srgbClr val="FF0000"/>
                </a:solidFill>
                <a:effectLst>
                  <a:outerShdw blurRad="38100" dist="38100" dir="2700000" algn="tl">
                    <a:srgbClr val="DDDDDD"/>
                  </a:outerShdw>
                </a:effectLst>
                <a:latin typeface="American Typewriter"/>
                <a:cs typeface="American Typewriter"/>
              </a:rPr>
              <a:t>AD INFLUENZARE  L’IMPIANTO </a:t>
            </a:r>
          </a:p>
          <a:p>
            <a:pPr eaLnBrk="1" fontAlgn="auto" hangingPunct="1">
              <a:lnSpc>
                <a:spcPct val="80000"/>
              </a:lnSpc>
              <a:spcAft>
                <a:spcPts val="0"/>
              </a:spcAft>
              <a:buFont typeface="Wingdings" pitchFamily="2" charset="2"/>
              <a:buNone/>
              <a:defRPr/>
            </a:pPr>
            <a:r>
              <a:rPr lang="it-IT" sz="2800" b="1" dirty="0" smtClean="0">
                <a:solidFill>
                  <a:srgbClr val="FF0000"/>
                </a:solidFill>
                <a:effectLst>
                  <a:outerShdw blurRad="38100" dist="38100" dir="2700000" algn="tl">
                    <a:srgbClr val="DDDDDD"/>
                  </a:outerShdw>
                </a:effectLst>
                <a:latin typeface="American Typewriter"/>
                <a:cs typeface="American Typewriter"/>
              </a:rPr>
              <a:t>DEL TESTO DELLA  LEGGE 112</a:t>
            </a:r>
          </a:p>
          <a:p>
            <a:pPr eaLnBrk="1" fontAlgn="auto" hangingPunct="1">
              <a:lnSpc>
                <a:spcPct val="80000"/>
              </a:lnSpc>
              <a:spcAft>
                <a:spcPts val="0"/>
              </a:spcAft>
              <a:buFont typeface="Wingdings" pitchFamily="2" charset="2"/>
              <a:buNone/>
              <a:defRPr/>
            </a:pPr>
            <a:endParaRPr lang="it-IT" sz="2800" b="1" dirty="0" smtClean="0">
              <a:solidFill>
                <a:srgbClr val="FF0000"/>
              </a:solidFill>
              <a:effectLst>
                <a:outerShdw blurRad="38100" dist="38100" dir="2700000" algn="tl">
                  <a:srgbClr val="DDDDDD"/>
                </a:outerShdw>
              </a:effectLst>
              <a:latin typeface="American Typewriter"/>
              <a:cs typeface="American Typewriter"/>
            </a:endParaRPr>
          </a:p>
          <a:p>
            <a:pPr>
              <a:lnSpc>
                <a:spcPct val="80000"/>
              </a:lnSpc>
              <a:defRPr/>
            </a:pPr>
            <a:r>
              <a:rPr lang="it-IT" b="1" dirty="0" smtClean="0">
                <a:solidFill>
                  <a:schemeClr val="tx1">
                    <a:lumMod val="95000"/>
                    <a:lumOff val="5000"/>
                  </a:schemeClr>
                </a:solidFill>
                <a:latin typeface="American Typewriter"/>
                <a:cs typeface="American Typewriter"/>
              </a:rPr>
              <a:t>“DISPOSIZIONI IN MATERIA DI ASSISTENZA </a:t>
            </a:r>
          </a:p>
          <a:p>
            <a:pPr>
              <a:lnSpc>
                <a:spcPct val="80000"/>
              </a:lnSpc>
              <a:defRPr/>
            </a:pPr>
            <a:r>
              <a:rPr lang="it-IT" b="1" dirty="0" smtClean="0">
                <a:solidFill>
                  <a:schemeClr val="tx1">
                    <a:lumMod val="95000"/>
                    <a:lumOff val="5000"/>
                  </a:schemeClr>
                </a:solidFill>
                <a:latin typeface="American Typewriter"/>
                <a:cs typeface="American Typewriter"/>
              </a:rPr>
              <a:t>IN FAVORE DELLE PERSONE </a:t>
            </a:r>
          </a:p>
          <a:p>
            <a:pPr>
              <a:lnSpc>
                <a:spcPct val="80000"/>
              </a:lnSpc>
              <a:defRPr/>
            </a:pPr>
            <a:r>
              <a:rPr lang="it-IT" b="1" dirty="0" smtClean="0">
                <a:solidFill>
                  <a:schemeClr val="tx1">
                    <a:lumMod val="95000"/>
                    <a:lumOff val="5000"/>
                  </a:schemeClr>
                </a:solidFill>
                <a:latin typeface="American Typewriter"/>
                <a:cs typeface="American Typewriter"/>
              </a:rPr>
              <a:t>CON DISABILITA’ GRAVE </a:t>
            </a:r>
          </a:p>
          <a:p>
            <a:pPr>
              <a:lnSpc>
                <a:spcPct val="80000"/>
              </a:lnSpc>
              <a:defRPr/>
            </a:pPr>
            <a:r>
              <a:rPr lang="it-IT" b="1" dirty="0" smtClean="0">
                <a:solidFill>
                  <a:schemeClr val="tx1">
                    <a:lumMod val="95000"/>
                    <a:lumOff val="5000"/>
                  </a:schemeClr>
                </a:solidFill>
                <a:latin typeface="American Typewriter"/>
                <a:cs typeface="American Typewriter"/>
              </a:rPr>
              <a:t>PRIVE DEL SOSTEGNO FAMILIARE”</a:t>
            </a:r>
          </a:p>
          <a:p>
            <a:pPr eaLnBrk="1" fontAlgn="auto" hangingPunct="1">
              <a:lnSpc>
                <a:spcPct val="80000"/>
              </a:lnSpc>
              <a:spcAft>
                <a:spcPts val="0"/>
              </a:spcAft>
              <a:buFont typeface="Wingdings" pitchFamily="2" charset="2"/>
              <a:buNone/>
              <a:defRPr/>
            </a:pPr>
            <a:endParaRPr lang="it-IT" i="1" dirty="0" smtClean="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endParaRPr lang="it-IT" sz="2800" i="1" dirty="0" smtClean="0">
              <a:solidFill>
                <a:srgbClr val="17375E"/>
              </a:solidFill>
              <a:effectLst>
                <a:outerShdw blurRad="38100" dist="38100" dir="2700000" algn="tl">
                  <a:srgbClr val="DDDDDD"/>
                </a:outerShdw>
              </a:effectLst>
              <a:latin typeface="American Typewriter"/>
              <a:cs typeface="American Typewriter"/>
            </a:endParaRPr>
          </a:p>
        </p:txBody>
      </p:sp>
      <p:sp>
        <p:nvSpPr>
          <p:cNvPr id="21507"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9F58AA-F712-5C42-83DA-E71D76B1EE7F}" type="slidenum">
              <a:rPr lang="it-IT" sz="1200">
                <a:solidFill>
                  <a:srgbClr val="898989"/>
                </a:solidFill>
                <a:latin typeface="Calibri" charset="0"/>
              </a:rPr>
              <a:pPr eaLnBrk="1" hangingPunct="1"/>
              <a:t>21</a:t>
            </a:fld>
            <a:endParaRPr lang="it-IT" sz="1200">
              <a:solidFill>
                <a:srgbClr val="898989"/>
              </a:solidFill>
              <a:latin typeface="Calibri" charset="0"/>
            </a:endParaRPr>
          </a:p>
        </p:txBody>
      </p:sp>
      <p:pic>
        <p:nvPicPr>
          <p:cNvPr id="21508"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90933" y="260350"/>
            <a:ext cx="1066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FONDAZIONE_DEF_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179388" y="260350"/>
            <a:ext cx="1079500" cy="936625"/>
          </a:xfrm>
          <a:prstGeom prst="rect">
            <a:avLst/>
          </a:prstGeom>
          <a:noFill/>
        </p:spPr>
      </p:pic>
    </p:spTree>
    <p:custDataLst>
      <p:tags r:id="rId1"/>
    </p:custDataLst>
    <p:extLst>
      <p:ext uri="{BB962C8B-B14F-4D97-AF65-F5344CB8AC3E}">
        <p14:creationId xmlns:p14="http://schemas.microsoft.com/office/powerpoint/2010/main" val="14927492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Titolo 1"/>
          <p:cNvSpPr>
            <a:spLocks noGrp="1"/>
          </p:cNvSpPr>
          <p:nvPr>
            <p:ph type="ctrTitle"/>
          </p:nvPr>
        </p:nvSpPr>
        <p:spPr>
          <a:xfrm>
            <a:off x="468313" y="1557338"/>
            <a:ext cx="7772400" cy="44450"/>
          </a:xfrm>
        </p:spPr>
        <p:txBody>
          <a:bodyPr>
            <a:normAutofit fontScale="90000"/>
          </a:bodyPr>
          <a:lstStyle/>
          <a:p>
            <a:pPr eaLnBrk="1" fontAlgn="auto" hangingPunct="1">
              <a:spcAft>
                <a:spcPts val="0"/>
              </a:spcAft>
              <a:defRPr/>
            </a:pP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endParaRPr lang="it-IT">
              <a:latin typeface="Candara" charset="0"/>
            </a:endParaRPr>
          </a:p>
        </p:txBody>
      </p:sp>
      <p:sp>
        <p:nvSpPr>
          <p:cNvPr id="2051" name="Rectangle 3"/>
          <p:cNvSpPr>
            <a:spLocks noGrp="1" noChangeArrowheads="1"/>
          </p:cNvSpPr>
          <p:nvPr>
            <p:ph type="subTitle" idx="1"/>
          </p:nvPr>
        </p:nvSpPr>
        <p:spPr>
          <a:xfrm>
            <a:off x="381000" y="931333"/>
            <a:ext cx="8424863" cy="5566305"/>
          </a:xfrm>
        </p:spPr>
        <p:txBody>
          <a:bodyPr>
            <a:normAutofit/>
          </a:bodyPr>
          <a:lstStyle/>
          <a:p>
            <a:pPr eaLnBrk="1" fontAlgn="auto" hangingPunct="1">
              <a:lnSpc>
                <a:spcPct val="80000"/>
              </a:lnSpc>
              <a:spcAft>
                <a:spcPts val="0"/>
              </a:spcAft>
              <a:buFont typeface="Wingdings" pitchFamily="2" charset="2"/>
              <a:buNone/>
              <a:defRPr/>
            </a:pPr>
            <a:endParaRPr lang="it-IT" sz="2800" i="1" dirty="0" smtClean="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r>
              <a:rPr lang="it-IT" sz="2800" i="1" dirty="0">
                <a:solidFill>
                  <a:srgbClr val="17375E"/>
                </a:solidFill>
                <a:effectLst>
                  <a:outerShdw blurRad="38100" dist="38100" dir="2700000" algn="tl">
                    <a:srgbClr val="DDDDDD"/>
                  </a:outerShdw>
                </a:effectLst>
                <a:latin typeface="American Typewriter"/>
                <a:cs typeface="American Typewriter"/>
              </a:rPr>
              <a:t>A</a:t>
            </a:r>
            <a:r>
              <a:rPr lang="it-IT" sz="2800" i="1" dirty="0" smtClean="0">
                <a:solidFill>
                  <a:srgbClr val="17375E"/>
                </a:solidFill>
                <a:effectLst>
                  <a:outerShdw blurRad="38100" dist="38100" dir="2700000" algn="tl">
                    <a:srgbClr val="DDDDDD"/>
                  </a:outerShdw>
                </a:effectLst>
                <a:latin typeface="American Typewriter"/>
                <a:cs typeface="American Typewriter"/>
              </a:rPr>
              <a:t> fine 2010, </a:t>
            </a:r>
          </a:p>
          <a:p>
            <a:pPr eaLnBrk="1" fontAlgn="auto" hangingPunct="1">
              <a:lnSpc>
                <a:spcPct val="80000"/>
              </a:lnSpc>
              <a:spcAft>
                <a:spcPts val="0"/>
              </a:spcAft>
              <a:buFont typeface="Wingdings" pitchFamily="2" charset="2"/>
              <a:buNone/>
              <a:defRPr/>
            </a:pPr>
            <a:r>
              <a:rPr lang="it-IT" sz="2800" i="1" dirty="0" smtClean="0">
                <a:solidFill>
                  <a:srgbClr val="17375E"/>
                </a:solidFill>
                <a:effectLst>
                  <a:outerShdw blurRad="38100" dist="38100" dir="2700000" algn="tl">
                    <a:srgbClr val="DDDDDD"/>
                  </a:outerShdw>
                </a:effectLst>
                <a:latin typeface="American Typewriter"/>
                <a:cs typeface="American Typewriter"/>
              </a:rPr>
              <a:t>non senza qualche difficoltà,  </a:t>
            </a:r>
          </a:p>
          <a:p>
            <a:pPr eaLnBrk="1" fontAlgn="auto" hangingPunct="1">
              <a:lnSpc>
                <a:spcPct val="80000"/>
              </a:lnSpc>
              <a:spcAft>
                <a:spcPts val="0"/>
              </a:spcAft>
              <a:buFont typeface="Wingdings" pitchFamily="2" charset="2"/>
              <a:buNone/>
              <a:defRPr/>
            </a:pPr>
            <a:r>
              <a:rPr lang="it-IT" sz="2800" i="1" dirty="0" smtClean="0">
                <a:solidFill>
                  <a:srgbClr val="17375E"/>
                </a:solidFill>
                <a:effectLst>
                  <a:outerShdw blurRad="38100" dist="38100" dir="2700000" algn="tl">
                    <a:srgbClr val="DDDDDD"/>
                  </a:outerShdw>
                </a:effectLst>
                <a:latin typeface="American Typewriter"/>
                <a:cs typeface="American Typewriter"/>
              </a:rPr>
              <a:t>raccoglievamo i risultati di </a:t>
            </a:r>
          </a:p>
          <a:p>
            <a:pPr eaLnBrk="1" fontAlgn="auto" hangingPunct="1">
              <a:lnSpc>
                <a:spcPct val="80000"/>
              </a:lnSpc>
              <a:spcAft>
                <a:spcPts val="0"/>
              </a:spcAft>
              <a:buFont typeface="Wingdings" pitchFamily="2" charset="2"/>
              <a:buNone/>
              <a:defRPr/>
            </a:pPr>
            <a:r>
              <a:rPr lang="it-IT" sz="2800" i="1" dirty="0" smtClean="0">
                <a:solidFill>
                  <a:srgbClr val="17375E"/>
                </a:solidFill>
                <a:effectLst>
                  <a:outerShdw blurRad="38100" dist="38100" dir="2700000" algn="tl">
                    <a:srgbClr val="DDDDDD"/>
                  </a:outerShdw>
                </a:effectLst>
                <a:latin typeface="American Typewriter"/>
                <a:cs typeface="American Typewriter"/>
              </a:rPr>
              <a:t>una indagine conoscitiva sul Dopo di Noi.</a:t>
            </a:r>
          </a:p>
          <a:p>
            <a:pPr eaLnBrk="1" fontAlgn="auto" hangingPunct="1">
              <a:lnSpc>
                <a:spcPct val="80000"/>
              </a:lnSpc>
              <a:spcAft>
                <a:spcPts val="0"/>
              </a:spcAft>
              <a:buFont typeface="Wingdings" pitchFamily="2" charset="2"/>
              <a:buNone/>
              <a:defRPr/>
            </a:pPr>
            <a:endParaRPr lang="it-IT" sz="2800" i="1" dirty="0" smtClean="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r>
              <a:rPr lang="it-IT" sz="2800" i="1" dirty="0" smtClean="0">
                <a:solidFill>
                  <a:srgbClr val="17375E"/>
                </a:solidFill>
                <a:effectLst>
                  <a:outerShdw blurRad="38100" dist="38100" dir="2700000" algn="tl">
                    <a:srgbClr val="DDDDDD"/>
                  </a:outerShdw>
                </a:effectLst>
                <a:latin typeface="American Typewriter"/>
                <a:cs typeface="American Typewriter"/>
              </a:rPr>
              <a:t>Elaboravamo così  le  1356 risposte ricevute, </a:t>
            </a:r>
          </a:p>
          <a:p>
            <a:pPr eaLnBrk="1" fontAlgn="auto" hangingPunct="1">
              <a:lnSpc>
                <a:spcPct val="80000"/>
              </a:lnSpc>
              <a:spcAft>
                <a:spcPts val="0"/>
              </a:spcAft>
              <a:buFont typeface="Wingdings" pitchFamily="2" charset="2"/>
              <a:buNone/>
              <a:defRPr/>
            </a:pPr>
            <a:r>
              <a:rPr lang="it-IT" sz="2800" i="1" dirty="0" smtClean="0">
                <a:solidFill>
                  <a:srgbClr val="17375E"/>
                </a:solidFill>
                <a:effectLst>
                  <a:outerShdw blurRad="38100" dist="38100" dir="2700000" algn="tl">
                    <a:srgbClr val="DDDDDD"/>
                  </a:outerShdw>
                </a:effectLst>
                <a:latin typeface="American Typewriter"/>
                <a:cs typeface="American Typewriter"/>
              </a:rPr>
              <a:t>pari a un 10% delle nostre famiglie  associate, </a:t>
            </a:r>
          </a:p>
          <a:p>
            <a:pPr eaLnBrk="1" fontAlgn="auto" hangingPunct="1">
              <a:lnSpc>
                <a:spcPct val="80000"/>
              </a:lnSpc>
              <a:spcAft>
                <a:spcPts val="0"/>
              </a:spcAft>
              <a:buFont typeface="Wingdings" pitchFamily="2" charset="2"/>
              <a:buNone/>
              <a:defRPr/>
            </a:pPr>
            <a:r>
              <a:rPr lang="it-IT" sz="2800" i="1" dirty="0" smtClean="0">
                <a:solidFill>
                  <a:srgbClr val="17375E"/>
                </a:solidFill>
                <a:effectLst>
                  <a:outerShdw blurRad="38100" dist="38100" dir="2700000" algn="tl">
                    <a:srgbClr val="DDDDDD"/>
                  </a:outerShdw>
                </a:effectLst>
                <a:latin typeface="American Typewriter"/>
                <a:cs typeface="American Typewriter"/>
              </a:rPr>
              <a:t>una “</a:t>
            </a:r>
            <a:r>
              <a:rPr lang="it-IT" sz="2800" i="1" dirty="0" err="1" smtClean="0">
                <a:solidFill>
                  <a:srgbClr val="17375E"/>
                </a:solidFill>
                <a:effectLst>
                  <a:outerShdw blurRad="38100" dist="38100" dir="2700000" algn="tl">
                    <a:srgbClr val="DDDDDD"/>
                  </a:outerShdw>
                </a:effectLst>
                <a:latin typeface="American Typewriter"/>
                <a:cs typeface="American Typewriter"/>
              </a:rPr>
              <a:t>redemption</a:t>
            </a:r>
            <a:r>
              <a:rPr lang="it-IT" sz="2800" i="1" dirty="0" smtClean="0">
                <a:solidFill>
                  <a:srgbClr val="17375E"/>
                </a:solidFill>
                <a:effectLst>
                  <a:outerShdw blurRad="38100" dist="38100" dir="2700000" algn="tl">
                    <a:srgbClr val="DDDDDD"/>
                  </a:outerShdw>
                </a:effectLst>
                <a:latin typeface="American Typewriter"/>
                <a:cs typeface="American Typewriter"/>
              </a:rPr>
              <a:t>” di tutto rispetto </a:t>
            </a:r>
          </a:p>
          <a:p>
            <a:pPr eaLnBrk="1" fontAlgn="auto" hangingPunct="1">
              <a:lnSpc>
                <a:spcPct val="80000"/>
              </a:lnSpc>
              <a:spcAft>
                <a:spcPts val="0"/>
              </a:spcAft>
              <a:buFont typeface="Wingdings" pitchFamily="2" charset="2"/>
              <a:buNone/>
              <a:defRPr/>
            </a:pPr>
            <a:r>
              <a:rPr lang="it-IT" sz="2800" i="1" dirty="0" smtClean="0">
                <a:solidFill>
                  <a:srgbClr val="17375E"/>
                </a:solidFill>
                <a:effectLst>
                  <a:outerShdw blurRad="38100" dist="38100" dir="2700000" algn="tl">
                    <a:srgbClr val="DDDDDD"/>
                  </a:outerShdw>
                </a:effectLst>
                <a:latin typeface="American Typewriter"/>
                <a:cs typeface="American Typewriter"/>
              </a:rPr>
              <a:t>ai fini statistici</a:t>
            </a:r>
          </a:p>
        </p:txBody>
      </p:sp>
      <p:sp>
        <p:nvSpPr>
          <p:cNvPr id="21507"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9F58AA-F712-5C42-83DA-E71D76B1EE7F}" type="slidenum">
              <a:rPr lang="it-IT" sz="1200">
                <a:solidFill>
                  <a:srgbClr val="898989"/>
                </a:solidFill>
                <a:latin typeface="Calibri" charset="0"/>
              </a:rPr>
              <a:pPr eaLnBrk="1" hangingPunct="1"/>
              <a:t>22</a:t>
            </a:fld>
            <a:endParaRPr lang="it-IT" sz="1200">
              <a:solidFill>
                <a:srgbClr val="898989"/>
              </a:solidFill>
              <a:latin typeface="Calibri" charset="0"/>
            </a:endParaRPr>
          </a:p>
        </p:txBody>
      </p:sp>
      <p:pic>
        <p:nvPicPr>
          <p:cNvPr id="21508"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90933" y="260350"/>
            <a:ext cx="10668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FONDAZIONE_DEF_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179388" y="260350"/>
            <a:ext cx="1079500" cy="936625"/>
          </a:xfrm>
          <a:prstGeom prst="rect">
            <a:avLst/>
          </a:prstGeom>
          <a:noFill/>
        </p:spPr>
      </p:pic>
    </p:spTree>
    <p:custDataLst>
      <p:tags r:id="rId1"/>
    </p:custDataLst>
    <p:extLst>
      <p:ext uri="{BB962C8B-B14F-4D97-AF65-F5344CB8AC3E}">
        <p14:creationId xmlns:p14="http://schemas.microsoft.com/office/powerpoint/2010/main" val="2675007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Titolo 1"/>
          <p:cNvSpPr>
            <a:spLocks noGrp="1"/>
          </p:cNvSpPr>
          <p:nvPr>
            <p:ph type="ctrTitle"/>
          </p:nvPr>
        </p:nvSpPr>
        <p:spPr>
          <a:xfrm>
            <a:off x="468313" y="1557338"/>
            <a:ext cx="7772400" cy="44450"/>
          </a:xfrm>
        </p:spPr>
        <p:txBody>
          <a:bodyPr>
            <a:normAutofit fontScale="90000"/>
          </a:bodyPr>
          <a:lstStyle/>
          <a:p>
            <a:pPr eaLnBrk="1" fontAlgn="auto" hangingPunct="1">
              <a:spcAft>
                <a:spcPts val="0"/>
              </a:spcAft>
              <a:defRPr/>
            </a:pP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endParaRPr lang="it-IT">
              <a:latin typeface="Candara" charset="0"/>
            </a:endParaRPr>
          </a:p>
        </p:txBody>
      </p:sp>
      <p:sp>
        <p:nvSpPr>
          <p:cNvPr id="2051" name="Rectangle 3"/>
          <p:cNvSpPr>
            <a:spLocks noGrp="1" noChangeArrowheads="1"/>
          </p:cNvSpPr>
          <p:nvPr>
            <p:ph type="subTitle" idx="1"/>
          </p:nvPr>
        </p:nvSpPr>
        <p:spPr>
          <a:xfrm>
            <a:off x="1" y="304800"/>
            <a:ext cx="9142411" cy="6192838"/>
          </a:xfrm>
        </p:spPr>
        <p:txBody>
          <a:bodyPr>
            <a:normAutofit/>
          </a:bodyPr>
          <a:lstStyle/>
          <a:p>
            <a:pPr eaLnBrk="1" fontAlgn="auto" hangingPunct="1">
              <a:lnSpc>
                <a:spcPct val="80000"/>
              </a:lnSpc>
              <a:spcAft>
                <a:spcPts val="0"/>
              </a:spcAft>
              <a:defRPr/>
            </a:pPr>
            <a:r>
              <a:rPr lang="it-IT" sz="3600" i="1" dirty="0" smtClean="0">
                <a:solidFill>
                  <a:srgbClr val="000090"/>
                </a:solidFill>
                <a:effectLst>
                  <a:outerShdw blurRad="38100" dist="38100" dir="2700000" algn="tl">
                    <a:srgbClr val="DDDDDD"/>
                  </a:outerShdw>
                </a:effectLst>
                <a:latin typeface="American Typewriter"/>
                <a:cs typeface="American Typewriter"/>
              </a:rPr>
              <a:t> </a:t>
            </a:r>
            <a:r>
              <a:rPr lang="it-IT" sz="3200" i="1" dirty="0" smtClean="0">
                <a:solidFill>
                  <a:srgbClr val="000090"/>
                </a:solidFill>
                <a:effectLst>
                  <a:outerShdw blurRad="38100" dist="38100" dir="2700000" algn="tl">
                    <a:srgbClr val="DDDDDD"/>
                  </a:outerShdw>
                </a:effectLst>
                <a:latin typeface="American Typewriter"/>
                <a:cs typeface="American Typewriter"/>
              </a:rPr>
              <a:t> </a:t>
            </a:r>
          </a:p>
          <a:p>
            <a:pPr eaLnBrk="1" fontAlgn="auto" hangingPunct="1">
              <a:lnSpc>
                <a:spcPct val="80000"/>
              </a:lnSpc>
              <a:spcAft>
                <a:spcPts val="0"/>
              </a:spcAft>
              <a:defRPr/>
            </a:pPr>
            <a:r>
              <a:rPr lang="it-IT" sz="3200" i="1" dirty="0" smtClean="0">
                <a:solidFill>
                  <a:srgbClr val="000090"/>
                </a:solidFill>
                <a:effectLst>
                  <a:outerShdw blurRad="38100" dist="38100" dir="2700000" algn="tl">
                    <a:srgbClr val="DDDDDD"/>
                  </a:outerShdw>
                </a:effectLst>
                <a:latin typeface="American Typewriter"/>
                <a:cs typeface="American Typewriter"/>
              </a:rPr>
              <a:t>Ecco i problemi emersi, </a:t>
            </a:r>
          </a:p>
          <a:p>
            <a:pPr eaLnBrk="1" fontAlgn="auto" hangingPunct="1">
              <a:lnSpc>
                <a:spcPct val="80000"/>
              </a:lnSpc>
              <a:spcAft>
                <a:spcPts val="0"/>
              </a:spcAft>
              <a:defRPr/>
            </a:pPr>
            <a:r>
              <a:rPr lang="it-IT" sz="3200" i="1" dirty="0" smtClean="0">
                <a:solidFill>
                  <a:srgbClr val="000090"/>
                </a:solidFill>
                <a:effectLst>
                  <a:outerShdw blurRad="38100" dist="38100" dir="2700000" algn="tl">
                    <a:srgbClr val="DDDDDD"/>
                  </a:outerShdw>
                </a:effectLst>
                <a:latin typeface="American Typewriter"/>
                <a:cs typeface="American Typewriter"/>
              </a:rPr>
              <a:t>assolutamente attuali </a:t>
            </a:r>
          </a:p>
          <a:p>
            <a:pPr eaLnBrk="1" fontAlgn="auto" hangingPunct="1">
              <a:lnSpc>
                <a:spcPct val="80000"/>
              </a:lnSpc>
              <a:spcAft>
                <a:spcPts val="0"/>
              </a:spcAft>
              <a:defRPr/>
            </a:pPr>
            <a:endParaRPr lang="it-IT" sz="3600" i="1" dirty="0" smtClean="0">
              <a:solidFill>
                <a:srgbClr val="000090"/>
              </a:solidFill>
              <a:effectLst>
                <a:outerShdw blurRad="38100" dist="38100" dir="2700000" algn="tl">
                  <a:srgbClr val="DDDDDD"/>
                </a:outerShdw>
              </a:effectLst>
              <a:latin typeface="American Typewriter"/>
              <a:cs typeface="American Typewriter"/>
            </a:endParaRPr>
          </a:p>
          <a:p>
            <a:pPr marL="571500" indent="-571500" algn="l" eaLnBrk="1" fontAlgn="auto" hangingPunct="1">
              <a:lnSpc>
                <a:spcPct val="80000"/>
              </a:lnSpc>
              <a:spcAft>
                <a:spcPts val="0"/>
              </a:spcAft>
              <a:buFont typeface="Arial"/>
              <a:buChar char="•"/>
              <a:defRPr/>
            </a:pPr>
            <a:r>
              <a:rPr lang="it-IT" sz="2800" i="1" dirty="0" smtClean="0">
                <a:solidFill>
                  <a:srgbClr val="000090"/>
                </a:solidFill>
                <a:effectLst>
                  <a:outerShdw blurRad="38100" dist="38100" dir="2700000" algn="tl">
                    <a:srgbClr val="DDDDDD"/>
                  </a:outerShdw>
                </a:effectLst>
                <a:latin typeface="American Typewriter"/>
                <a:cs typeface="American Typewriter"/>
              </a:rPr>
              <a:t>la solitudine e la difficoltà delle famiglie nell’affrontare lo spinoso argomento</a:t>
            </a:r>
          </a:p>
          <a:p>
            <a:pPr marL="571500" indent="-571500" algn="l" eaLnBrk="1" fontAlgn="auto" hangingPunct="1">
              <a:lnSpc>
                <a:spcPct val="80000"/>
              </a:lnSpc>
              <a:spcAft>
                <a:spcPts val="0"/>
              </a:spcAft>
              <a:buFont typeface="Arial"/>
              <a:buChar char="•"/>
              <a:defRPr/>
            </a:pPr>
            <a:r>
              <a:rPr lang="it-IT" sz="2800" i="1" dirty="0" smtClean="0">
                <a:solidFill>
                  <a:srgbClr val="000090"/>
                </a:solidFill>
                <a:effectLst>
                  <a:outerShdw blurRad="38100" dist="38100" dir="2700000" algn="tl">
                    <a:srgbClr val="DDDDDD"/>
                  </a:outerShdw>
                </a:effectLst>
                <a:latin typeface="American Typewriter"/>
                <a:cs typeface="American Typewriter"/>
              </a:rPr>
              <a:t>la scarsissima conoscenza  delle tutele giuridiche</a:t>
            </a:r>
          </a:p>
          <a:p>
            <a:pPr marL="571500" indent="-571500" algn="l" eaLnBrk="1" fontAlgn="auto" hangingPunct="1">
              <a:lnSpc>
                <a:spcPct val="80000"/>
              </a:lnSpc>
              <a:spcAft>
                <a:spcPts val="0"/>
              </a:spcAft>
              <a:buFont typeface="Arial"/>
              <a:buChar char="•"/>
              <a:defRPr/>
            </a:pPr>
            <a:r>
              <a:rPr lang="it-IT" sz="2800" i="1" dirty="0">
                <a:solidFill>
                  <a:srgbClr val="000090"/>
                </a:solidFill>
                <a:effectLst>
                  <a:outerShdw blurRad="38100" dist="38100" dir="2700000" algn="tl">
                    <a:srgbClr val="DDDDDD"/>
                  </a:outerShdw>
                </a:effectLst>
                <a:latin typeface="American Typewriter"/>
                <a:cs typeface="American Typewriter"/>
              </a:rPr>
              <a:t>i</a:t>
            </a:r>
            <a:r>
              <a:rPr lang="it-IT" sz="2800" i="1" dirty="0" smtClean="0">
                <a:solidFill>
                  <a:srgbClr val="000090"/>
                </a:solidFill>
                <a:effectLst>
                  <a:outerShdw blurRad="38100" dist="38100" dir="2700000" algn="tl">
                    <a:srgbClr val="DDDDDD"/>
                  </a:outerShdw>
                </a:effectLst>
                <a:latin typeface="American Typewriter"/>
                <a:cs typeface="American Typewriter"/>
              </a:rPr>
              <a:t>l costo vitalizio della disabilità  contrapposto alla </a:t>
            </a:r>
            <a:r>
              <a:rPr lang="it-IT" sz="2800" i="1" dirty="0" err="1" smtClean="0">
                <a:solidFill>
                  <a:srgbClr val="000090"/>
                </a:solidFill>
                <a:effectLst>
                  <a:outerShdw blurRad="38100" dist="38100" dir="2700000" algn="tl">
                    <a:srgbClr val="DDDDDD"/>
                  </a:outerShdw>
                </a:effectLst>
                <a:latin typeface="American Typewriter"/>
                <a:cs typeface="American Typewriter"/>
              </a:rPr>
              <a:t>scarsita’</a:t>
            </a:r>
            <a:r>
              <a:rPr lang="it-IT" sz="2800" i="1" dirty="0" smtClean="0">
                <a:solidFill>
                  <a:srgbClr val="000090"/>
                </a:solidFill>
                <a:effectLst>
                  <a:outerShdw blurRad="38100" dist="38100" dir="2700000" algn="tl">
                    <a:srgbClr val="DDDDDD"/>
                  </a:outerShdw>
                </a:effectLst>
                <a:latin typeface="American Typewriter"/>
                <a:cs typeface="American Typewriter"/>
              </a:rPr>
              <a:t> delle  tutele finanziarie </a:t>
            </a:r>
          </a:p>
          <a:p>
            <a:pPr marL="571500" indent="-571500" algn="l" eaLnBrk="1" fontAlgn="auto" hangingPunct="1">
              <a:lnSpc>
                <a:spcPct val="80000"/>
              </a:lnSpc>
              <a:spcAft>
                <a:spcPts val="0"/>
              </a:spcAft>
              <a:buFont typeface="Arial"/>
              <a:buChar char="•"/>
              <a:defRPr/>
            </a:pPr>
            <a:r>
              <a:rPr lang="it-IT" sz="2800" i="1" dirty="0" smtClean="0">
                <a:solidFill>
                  <a:srgbClr val="000090"/>
                </a:solidFill>
                <a:effectLst>
                  <a:outerShdw blurRad="38100" dist="38100" dir="2700000" algn="tl">
                    <a:srgbClr val="DDDDDD"/>
                  </a:outerShdw>
                </a:effectLst>
                <a:latin typeface="American Typewriter"/>
                <a:cs typeface="American Typewriter"/>
              </a:rPr>
              <a:t>l’indifferenza delle istituzioni</a:t>
            </a:r>
          </a:p>
          <a:p>
            <a:pPr marL="571500" indent="-571500" algn="l" eaLnBrk="1" fontAlgn="auto" hangingPunct="1">
              <a:lnSpc>
                <a:spcPct val="80000"/>
              </a:lnSpc>
              <a:spcAft>
                <a:spcPts val="0"/>
              </a:spcAft>
              <a:buFont typeface="Arial"/>
              <a:buChar char="•"/>
              <a:defRPr/>
            </a:pPr>
            <a:r>
              <a:rPr lang="it-IT" sz="2800" i="1" dirty="0" smtClean="0">
                <a:solidFill>
                  <a:srgbClr val="000090"/>
                </a:solidFill>
                <a:effectLst>
                  <a:outerShdw blurRad="38100" dist="38100" dir="2700000" algn="tl">
                    <a:srgbClr val="DDDDDD"/>
                  </a:outerShdw>
                </a:effectLst>
                <a:latin typeface="American Typewriter"/>
                <a:cs typeface="American Typewriter"/>
              </a:rPr>
              <a:t>il diritto di scelta troppo spesso  negato </a:t>
            </a:r>
          </a:p>
          <a:p>
            <a:pPr marL="571500" indent="-571500" algn="l" eaLnBrk="1" fontAlgn="auto" hangingPunct="1">
              <a:lnSpc>
                <a:spcPct val="80000"/>
              </a:lnSpc>
              <a:spcAft>
                <a:spcPts val="0"/>
              </a:spcAft>
              <a:buFont typeface="Arial"/>
              <a:buChar char="•"/>
              <a:defRPr/>
            </a:pPr>
            <a:r>
              <a:rPr lang="it-IT" sz="2800" i="1" dirty="0" smtClean="0">
                <a:solidFill>
                  <a:srgbClr val="000090"/>
                </a:solidFill>
                <a:effectLst>
                  <a:outerShdw blurRad="38100" dist="38100" dir="2700000" algn="tl">
                    <a:srgbClr val="DDDDDD"/>
                  </a:outerShdw>
                </a:effectLst>
                <a:latin typeface="American Typewriter"/>
                <a:cs typeface="American Typewriter"/>
              </a:rPr>
              <a:t>l’emergenza delle soluzioni</a:t>
            </a:r>
          </a:p>
          <a:p>
            <a:pPr marL="571500" indent="-571500" algn="l" eaLnBrk="1" fontAlgn="auto" hangingPunct="1">
              <a:lnSpc>
                <a:spcPct val="80000"/>
              </a:lnSpc>
              <a:spcAft>
                <a:spcPts val="0"/>
              </a:spcAft>
              <a:buFont typeface="Arial"/>
              <a:buChar char="•"/>
              <a:defRPr/>
            </a:pPr>
            <a:r>
              <a:rPr lang="it-IT" sz="2800" i="1" dirty="0">
                <a:solidFill>
                  <a:srgbClr val="000090"/>
                </a:solidFill>
                <a:effectLst>
                  <a:outerShdw blurRad="38100" dist="38100" dir="2700000" algn="tl">
                    <a:srgbClr val="DDDDDD"/>
                  </a:outerShdw>
                </a:effectLst>
                <a:latin typeface="American Typewriter"/>
                <a:cs typeface="American Typewriter"/>
              </a:rPr>
              <a:t>i</a:t>
            </a:r>
            <a:r>
              <a:rPr lang="it-IT" sz="2800" i="1" dirty="0" smtClean="0">
                <a:solidFill>
                  <a:srgbClr val="000090"/>
                </a:solidFill>
                <a:effectLst>
                  <a:outerShdw blurRad="38100" dist="38100" dir="2700000" algn="tl">
                    <a:srgbClr val="DDDDDD"/>
                  </a:outerShdw>
                </a:effectLst>
                <a:latin typeface="American Typewriter"/>
                <a:cs typeface="American Typewriter"/>
              </a:rPr>
              <a:t>l senso di abbandono, il “buio oltre la siepe”</a:t>
            </a:r>
          </a:p>
          <a:p>
            <a:pPr algn="l" eaLnBrk="1" fontAlgn="auto" hangingPunct="1">
              <a:lnSpc>
                <a:spcPct val="80000"/>
              </a:lnSpc>
              <a:spcAft>
                <a:spcPts val="0"/>
              </a:spcAft>
              <a:defRPr/>
            </a:pPr>
            <a:endParaRPr lang="it-IT" sz="2800" i="1" dirty="0" smtClean="0">
              <a:solidFill>
                <a:srgbClr val="000090"/>
              </a:solidFill>
              <a:effectLst>
                <a:outerShdw blurRad="38100" dist="38100" dir="2700000" algn="tl">
                  <a:srgbClr val="DDDDDD"/>
                </a:outerShdw>
              </a:effectLst>
              <a:latin typeface="Calibri" charset="0"/>
            </a:endParaRPr>
          </a:p>
        </p:txBody>
      </p:sp>
      <p:sp>
        <p:nvSpPr>
          <p:cNvPr id="296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A4A6C7-8908-FD4E-B891-A69F6FECAB8E}" type="slidenum">
              <a:rPr lang="it-IT" sz="1200">
                <a:solidFill>
                  <a:srgbClr val="898989"/>
                </a:solidFill>
                <a:latin typeface="Calibri" charset="0"/>
              </a:rPr>
              <a:pPr eaLnBrk="1" hangingPunct="1"/>
              <a:t>23</a:t>
            </a:fld>
            <a:endParaRPr lang="it-IT" sz="1200">
              <a:solidFill>
                <a:srgbClr val="898989"/>
              </a:solidFill>
              <a:latin typeface="Calibri" charset="0"/>
            </a:endParaRPr>
          </a:p>
        </p:txBody>
      </p:sp>
      <p:pic>
        <p:nvPicPr>
          <p:cNvPr id="297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0813" y="0"/>
            <a:ext cx="13716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 y="0"/>
            <a:ext cx="1403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388" y="1006475"/>
            <a:ext cx="1223962" cy="334964"/>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9703" name="CasellaDiTesto 1"/>
          <p:cNvSpPr txBox="1">
            <a:spLocks noChangeArrowheads="1"/>
          </p:cNvSpPr>
          <p:nvPr/>
        </p:nvSpPr>
        <p:spPr bwMode="auto">
          <a:xfrm>
            <a:off x="2387600" y="274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it-IT" sz="1800"/>
          </a:p>
        </p:txBody>
      </p:sp>
    </p:spTree>
    <p:custDataLst>
      <p:tags r:id="rId1"/>
    </p:custDataLst>
    <p:extLst>
      <p:ext uri="{BB962C8B-B14F-4D97-AF65-F5344CB8AC3E}">
        <p14:creationId xmlns:p14="http://schemas.microsoft.com/office/powerpoint/2010/main" val="3126716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xEl>
                                              <p:pRg st="4" end="4"/>
                                            </p:txEl>
                                          </p:spTgt>
                                        </p:tgtEl>
                                        <p:attrNameLst>
                                          <p:attrName>style.visibility</p:attrName>
                                        </p:attrNameLst>
                                      </p:cBhvr>
                                      <p:to>
                                        <p:strVal val="visible"/>
                                      </p:to>
                                    </p:set>
                                    <p:animEffect transition="in" filter="checkerboard(across)">
                                      <p:cBhvr>
                                        <p:cTn id="7" dur="500"/>
                                        <p:tgtEl>
                                          <p:spTgt spid="2051">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051">
                                            <p:txEl>
                                              <p:pRg st="5" end="5"/>
                                            </p:txEl>
                                          </p:spTgt>
                                        </p:tgtEl>
                                        <p:attrNameLst>
                                          <p:attrName>style.visibility</p:attrName>
                                        </p:attrNameLst>
                                      </p:cBhvr>
                                      <p:to>
                                        <p:strVal val="visible"/>
                                      </p:to>
                                    </p:set>
                                    <p:animEffect transition="in" filter="checkerboard(across)">
                                      <p:cBhvr>
                                        <p:cTn id="10" dur="500"/>
                                        <p:tgtEl>
                                          <p:spTgt spid="2051">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051">
                                            <p:txEl>
                                              <p:pRg st="6" end="6"/>
                                            </p:txEl>
                                          </p:spTgt>
                                        </p:tgtEl>
                                        <p:attrNameLst>
                                          <p:attrName>style.visibility</p:attrName>
                                        </p:attrNameLst>
                                      </p:cBhvr>
                                      <p:to>
                                        <p:strVal val="visible"/>
                                      </p:to>
                                    </p:set>
                                    <p:animEffect transition="in" filter="checkerboard(across)">
                                      <p:cBhvr>
                                        <p:cTn id="13" dur="500"/>
                                        <p:tgtEl>
                                          <p:spTgt spid="2051">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051">
                                            <p:txEl>
                                              <p:pRg st="7" end="7"/>
                                            </p:txEl>
                                          </p:spTgt>
                                        </p:tgtEl>
                                        <p:attrNameLst>
                                          <p:attrName>style.visibility</p:attrName>
                                        </p:attrNameLst>
                                      </p:cBhvr>
                                      <p:to>
                                        <p:strVal val="visible"/>
                                      </p:to>
                                    </p:set>
                                    <p:animEffect transition="in" filter="checkerboard(across)">
                                      <p:cBhvr>
                                        <p:cTn id="16" dur="500"/>
                                        <p:tgtEl>
                                          <p:spTgt spid="2051">
                                            <p:txEl>
                                              <p:pRg st="7" end="7"/>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051">
                                            <p:txEl>
                                              <p:pRg st="8" end="8"/>
                                            </p:txEl>
                                          </p:spTgt>
                                        </p:tgtEl>
                                        <p:attrNameLst>
                                          <p:attrName>style.visibility</p:attrName>
                                        </p:attrNameLst>
                                      </p:cBhvr>
                                      <p:to>
                                        <p:strVal val="visible"/>
                                      </p:to>
                                    </p:set>
                                    <p:animEffect transition="in" filter="checkerboard(across)">
                                      <p:cBhvr>
                                        <p:cTn id="19" dur="500"/>
                                        <p:tgtEl>
                                          <p:spTgt spid="2051">
                                            <p:txEl>
                                              <p:pRg st="8" end="8"/>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2051">
                                            <p:txEl>
                                              <p:pRg st="9" end="9"/>
                                            </p:txEl>
                                          </p:spTgt>
                                        </p:tgtEl>
                                        <p:attrNameLst>
                                          <p:attrName>style.visibility</p:attrName>
                                        </p:attrNameLst>
                                      </p:cBhvr>
                                      <p:to>
                                        <p:strVal val="visible"/>
                                      </p:to>
                                    </p:set>
                                    <p:animEffect transition="in" filter="checkerboard(across)">
                                      <p:cBhvr>
                                        <p:cTn id="22" dur="500"/>
                                        <p:tgtEl>
                                          <p:spTgt spid="2051">
                                            <p:txEl>
                                              <p:pRg st="9" end="9"/>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2051">
                                            <p:txEl>
                                              <p:pRg st="10" end="10"/>
                                            </p:txEl>
                                          </p:spTgt>
                                        </p:tgtEl>
                                        <p:attrNameLst>
                                          <p:attrName>style.visibility</p:attrName>
                                        </p:attrNameLst>
                                      </p:cBhvr>
                                      <p:to>
                                        <p:strVal val="visible"/>
                                      </p:to>
                                    </p:set>
                                    <p:animEffect transition="in" filter="checkerboard(across)">
                                      <p:cBhvr>
                                        <p:cTn id="25" dur="500"/>
                                        <p:tgtEl>
                                          <p:spTgt spid="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Titolo 1"/>
          <p:cNvSpPr>
            <a:spLocks noGrp="1"/>
          </p:cNvSpPr>
          <p:nvPr>
            <p:ph type="ctrTitle"/>
          </p:nvPr>
        </p:nvSpPr>
        <p:spPr>
          <a:xfrm>
            <a:off x="468313" y="1557338"/>
            <a:ext cx="7772400" cy="44450"/>
          </a:xfrm>
        </p:spPr>
        <p:txBody>
          <a:bodyPr>
            <a:normAutofit fontScale="90000"/>
          </a:bodyPr>
          <a:lstStyle/>
          <a:p>
            <a:pPr eaLnBrk="1" fontAlgn="auto" hangingPunct="1">
              <a:spcAft>
                <a:spcPts val="0"/>
              </a:spcAft>
              <a:defRPr/>
            </a:pP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endParaRPr lang="it-IT">
              <a:latin typeface="Candara" charset="0"/>
            </a:endParaRPr>
          </a:p>
        </p:txBody>
      </p:sp>
      <p:sp>
        <p:nvSpPr>
          <p:cNvPr id="2051" name="Rectangle 3"/>
          <p:cNvSpPr>
            <a:spLocks noGrp="1" noChangeArrowheads="1"/>
          </p:cNvSpPr>
          <p:nvPr>
            <p:ph type="subTitle" idx="1"/>
          </p:nvPr>
        </p:nvSpPr>
        <p:spPr>
          <a:xfrm>
            <a:off x="1" y="1134533"/>
            <a:ext cx="9142412" cy="5363105"/>
          </a:xfrm>
        </p:spPr>
        <p:txBody>
          <a:bodyPr>
            <a:normAutofit fontScale="62500" lnSpcReduction="20000"/>
          </a:bodyPr>
          <a:lstStyle/>
          <a:p>
            <a:pPr lvl="0"/>
            <a:endParaRPr lang="it-IT" sz="3200" dirty="0" smtClean="0"/>
          </a:p>
          <a:p>
            <a:pPr marL="457200" lvl="0" indent="-457200" algn="l">
              <a:buFont typeface="Arial"/>
              <a:buChar char="•"/>
            </a:pPr>
            <a:r>
              <a:rPr lang="it-IT" sz="3200" i="1" dirty="0">
                <a:solidFill>
                  <a:srgbClr val="660066"/>
                </a:solidFill>
                <a:latin typeface="American Typewriter"/>
                <a:cs typeface="American Typewriter"/>
              </a:rPr>
              <a:t>I</a:t>
            </a:r>
            <a:r>
              <a:rPr lang="it-IT" sz="3200" i="1" dirty="0" smtClean="0">
                <a:solidFill>
                  <a:srgbClr val="660066"/>
                </a:solidFill>
                <a:latin typeface="American Typewriter"/>
                <a:cs typeface="American Typewriter"/>
              </a:rPr>
              <a:t> </a:t>
            </a:r>
            <a:r>
              <a:rPr lang="it-IT" sz="3200" i="1" dirty="0">
                <a:solidFill>
                  <a:srgbClr val="660066"/>
                </a:solidFill>
                <a:latin typeface="American Typewriter"/>
                <a:cs typeface="American Typewriter"/>
              </a:rPr>
              <a:t>genitori tendono a privilegiare la permanenza con loro, presso </a:t>
            </a:r>
            <a:r>
              <a:rPr lang="it-IT" sz="3200" i="1" dirty="0" smtClean="0">
                <a:solidFill>
                  <a:srgbClr val="660066"/>
                </a:solidFill>
                <a:latin typeface="American Typewriter"/>
                <a:cs typeface="American Typewriter"/>
              </a:rPr>
              <a:t>l’ </a:t>
            </a:r>
            <a:r>
              <a:rPr lang="it-IT" sz="3200" i="1" dirty="0">
                <a:solidFill>
                  <a:srgbClr val="660066"/>
                </a:solidFill>
                <a:latin typeface="American Typewriter"/>
                <a:cs typeface="American Typewriter"/>
              </a:rPr>
              <a:t>abitazione </a:t>
            </a:r>
            <a:r>
              <a:rPr lang="it-IT" sz="3200" i="1" dirty="0" err="1">
                <a:solidFill>
                  <a:srgbClr val="660066"/>
                </a:solidFill>
                <a:latin typeface="American Typewriter"/>
                <a:cs typeface="American Typewriter"/>
              </a:rPr>
              <a:t>familiare</a:t>
            </a:r>
            <a:r>
              <a:rPr lang="it-IT" sz="3200" i="1" dirty="0" err="1" smtClean="0">
                <a:solidFill>
                  <a:srgbClr val="660066"/>
                </a:solidFill>
                <a:latin typeface="American Typewriter"/>
                <a:cs typeface="American Typewriter"/>
              </a:rPr>
              <a:t>,dei</a:t>
            </a:r>
            <a:r>
              <a:rPr lang="it-IT" sz="3200" i="1" dirty="0" smtClean="0">
                <a:solidFill>
                  <a:srgbClr val="660066"/>
                </a:solidFill>
                <a:latin typeface="American Typewriter"/>
                <a:cs typeface="American Typewriter"/>
              </a:rPr>
              <a:t> </a:t>
            </a:r>
            <a:r>
              <a:rPr lang="it-IT" sz="3200" i="1" dirty="0">
                <a:solidFill>
                  <a:srgbClr val="660066"/>
                </a:solidFill>
                <a:latin typeface="American Typewriter"/>
                <a:cs typeface="American Typewriter"/>
              </a:rPr>
              <a:t>propri figli con disabilità, anche complessa,  ritenendo spesso non confacenti alle loro aspettative le soluzioni attualmente proposte dalla rete dei servizi. </a:t>
            </a:r>
            <a:endParaRPr lang="it-IT" sz="3200" i="1" dirty="0" smtClean="0">
              <a:solidFill>
                <a:srgbClr val="660066"/>
              </a:solidFill>
              <a:latin typeface="American Typewriter"/>
              <a:cs typeface="American Typewriter"/>
            </a:endParaRPr>
          </a:p>
          <a:p>
            <a:pPr marL="457200" lvl="0" indent="-457200" algn="l">
              <a:buFont typeface="Arial"/>
              <a:buChar char="•"/>
            </a:pPr>
            <a:endParaRPr lang="it-IT" sz="3200" i="1" dirty="0">
              <a:solidFill>
                <a:srgbClr val="660066"/>
              </a:solidFill>
              <a:latin typeface="American Typewriter"/>
              <a:cs typeface="American Typewriter"/>
            </a:endParaRPr>
          </a:p>
          <a:p>
            <a:pPr marL="457200" lvl="0" indent="-457200" algn="l">
              <a:buFont typeface="Arial"/>
              <a:buChar char="•"/>
            </a:pPr>
            <a:r>
              <a:rPr lang="it-IT" sz="3200" i="1" dirty="0">
                <a:solidFill>
                  <a:srgbClr val="660066"/>
                </a:solidFill>
                <a:latin typeface="American Typewriter"/>
                <a:cs typeface="American Typewriter"/>
              </a:rPr>
              <a:t>I</a:t>
            </a:r>
            <a:r>
              <a:rPr lang="it-IT" sz="3200" i="1" dirty="0" smtClean="0">
                <a:solidFill>
                  <a:srgbClr val="660066"/>
                </a:solidFill>
                <a:latin typeface="American Typewriter"/>
                <a:cs typeface="American Typewriter"/>
              </a:rPr>
              <a:t> </a:t>
            </a:r>
            <a:r>
              <a:rPr lang="it-IT" sz="3200" i="1" dirty="0">
                <a:solidFill>
                  <a:srgbClr val="660066"/>
                </a:solidFill>
                <a:latin typeface="American Typewriter"/>
                <a:cs typeface="American Typewriter"/>
              </a:rPr>
              <a:t>fratelli e le sorelle, di contro, segnalano di non essere adeguatamente coinvolti dai genitori, per tempo, nelle scelte relative al “dopo di noi”, spesso trovandosi, poi, a dover gestire in emergenza sia la condizione anziana dei genitori che del fratello/sorella con </a:t>
            </a:r>
            <a:r>
              <a:rPr lang="it-IT" sz="3200" i="1" dirty="0" smtClean="0">
                <a:solidFill>
                  <a:srgbClr val="660066"/>
                </a:solidFill>
                <a:latin typeface="American Typewriter"/>
                <a:cs typeface="American Typewriter"/>
              </a:rPr>
              <a:t>disabilità.</a:t>
            </a:r>
          </a:p>
          <a:p>
            <a:pPr marL="457200" lvl="0" indent="-457200" algn="l">
              <a:buFont typeface="Arial"/>
              <a:buChar char="•"/>
            </a:pPr>
            <a:endParaRPr lang="it-IT" sz="3200" i="1" dirty="0">
              <a:solidFill>
                <a:srgbClr val="660066"/>
              </a:solidFill>
              <a:latin typeface="American Typewriter"/>
              <a:cs typeface="American Typewriter"/>
            </a:endParaRPr>
          </a:p>
          <a:p>
            <a:pPr marL="457200" lvl="0" indent="-457200" algn="l">
              <a:buFont typeface="Arial"/>
              <a:buChar char="•"/>
            </a:pPr>
            <a:r>
              <a:rPr lang="it-IT" sz="3200" i="1" dirty="0">
                <a:solidFill>
                  <a:srgbClr val="660066"/>
                </a:solidFill>
                <a:latin typeface="American Typewriter"/>
                <a:cs typeface="American Typewriter"/>
              </a:rPr>
              <a:t>L</a:t>
            </a:r>
            <a:r>
              <a:rPr lang="it-IT" sz="3200" i="1" dirty="0" smtClean="0">
                <a:solidFill>
                  <a:srgbClr val="660066"/>
                </a:solidFill>
                <a:latin typeface="American Typewriter"/>
                <a:cs typeface="American Typewriter"/>
              </a:rPr>
              <a:t>e </a:t>
            </a:r>
            <a:r>
              <a:rPr lang="it-IT" sz="3200" i="1" dirty="0">
                <a:solidFill>
                  <a:srgbClr val="660066"/>
                </a:solidFill>
                <a:latin typeface="American Typewriter"/>
                <a:cs typeface="American Typewriter"/>
              </a:rPr>
              <a:t>persone con disabilità raramente vengono concretamente coinvolte nella possibilità  di indicare quali siano i loro desideri ed aspettative, di dove, come e con chi vivere essendo sempre più spesso i servizi pubblici a ciò deputati a determinare il loro ingresso in una struttura senza tenere in alcuna considerazione come ciò incida </a:t>
            </a:r>
            <a:r>
              <a:rPr lang="it-IT" sz="3200" i="1" dirty="0" smtClean="0">
                <a:solidFill>
                  <a:srgbClr val="660066"/>
                </a:solidFill>
                <a:latin typeface="American Typewriter"/>
                <a:cs typeface="American Typewriter"/>
              </a:rPr>
              <a:t>sulla loro  </a:t>
            </a:r>
            <a:r>
              <a:rPr lang="it-IT" sz="3200" i="1" dirty="0">
                <a:solidFill>
                  <a:srgbClr val="660066"/>
                </a:solidFill>
                <a:latin typeface="American Typewriter"/>
                <a:cs typeface="American Typewriter"/>
              </a:rPr>
              <a:t>qualità di vita </a:t>
            </a:r>
            <a:r>
              <a:rPr lang="it-IT" sz="3200" i="1" dirty="0" smtClean="0">
                <a:solidFill>
                  <a:srgbClr val="660066"/>
                </a:solidFill>
                <a:latin typeface="American Typewriter"/>
                <a:cs typeface="American Typewriter"/>
              </a:rPr>
              <a:t>. </a:t>
            </a:r>
            <a:endParaRPr lang="it-IT" sz="3200" i="1" dirty="0">
              <a:solidFill>
                <a:srgbClr val="660066"/>
              </a:solidFill>
              <a:latin typeface="American Typewriter"/>
              <a:cs typeface="American Typewriter"/>
            </a:endParaRPr>
          </a:p>
          <a:p>
            <a:pPr algn="l" eaLnBrk="1" fontAlgn="auto" hangingPunct="1">
              <a:lnSpc>
                <a:spcPct val="80000"/>
              </a:lnSpc>
              <a:spcAft>
                <a:spcPts val="0"/>
              </a:spcAft>
              <a:buFont typeface="Wingdings" pitchFamily="2" charset="2"/>
              <a:buNone/>
              <a:defRPr/>
            </a:pPr>
            <a:endParaRPr lang="it-IT" sz="3200" i="1" dirty="0" smtClean="0">
              <a:solidFill>
                <a:srgbClr val="660066"/>
              </a:solidFill>
              <a:effectLst>
                <a:outerShdw blurRad="38100" dist="38100" dir="2700000" algn="tl">
                  <a:srgbClr val="DDDDDD"/>
                </a:outerShdw>
              </a:effectLst>
              <a:latin typeface="American Typewriter"/>
              <a:cs typeface="American Typewriter"/>
            </a:endParaRPr>
          </a:p>
        </p:txBody>
      </p:sp>
      <p:sp>
        <p:nvSpPr>
          <p:cNvPr id="23555"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0D4E0E-4C7E-0B4A-9E6C-5CF9D0A5EC61}" type="slidenum">
              <a:rPr lang="it-IT" sz="1200">
                <a:solidFill>
                  <a:srgbClr val="898989"/>
                </a:solidFill>
                <a:latin typeface="Calibri" charset="0"/>
              </a:rPr>
              <a:pPr eaLnBrk="1" hangingPunct="1"/>
              <a:t>24</a:t>
            </a:fld>
            <a:endParaRPr lang="it-IT" sz="1200">
              <a:solidFill>
                <a:srgbClr val="898989"/>
              </a:solidFill>
              <a:latin typeface="Calibri" charset="0"/>
            </a:endParaRPr>
          </a:p>
        </p:txBody>
      </p:sp>
      <p:pic>
        <p:nvPicPr>
          <p:cNvPr id="23556"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0267" y="0"/>
            <a:ext cx="108214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 y="0"/>
            <a:ext cx="140335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CasellaDiTesto 1"/>
          <p:cNvSpPr txBox="1">
            <a:spLocks noChangeArrowheads="1"/>
          </p:cNvSpPr>
          <p:nvPr/>
        </p:nvSpPr>
        <p:spPr bwMode="auto">
          <a:xfrm>
            <a:off x="2387600" y="274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it-IT" sz="1800"/>
          </a:p>
        </p:txBody>
      </p:sp>
    </p:spTree>
    <p:custDataLst>
      <p:tags r:id="rId1"/>
    </p:custDataLst>
    <p:extLst>
      <p:ext uri="{BB962C8B-B14F-4D97-AF65-F5344CB8AC3E}">
        <p14:creationId xmlns:p14="http://schemas.microsoft.com/office/powerpoint/2010/main" val="29182912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Titolo 1"/>
          <p:cNvSpPr>
            <a:spLocks noGrp="1"/>
          </p:cNvSpPr>
          <p:nvPr>
            <p:ph type="ctrTitle"/>
          </p:nvPr>
        </p:nvSpPr>
        <p:spPr>
          <a:xfrm>
            <a:off x="468313" y="1557338"/>
            <a:ext cx="7772400" cy="44450"/>
          </a:xfrm>
        </p:spPr>
        <p:txBody>
          <a:bodyPr>
            <a:normAutofit fontScale="90000"/>
          </a:bodyPr>
          <a:lstStyle/>
          <a:p>
            <a:pPr eaLnBrk="1" fontAlgn="auto" hangingPunct="1">
              <a:spcAft>
                <a:spcPts val="0"/>
              </a:spcAft>
              <a:defRPr/>
            </a:pP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r>
              <a:rPr lang="it-IT">
                <a:latin typeface="Candara" charset="0"/>
              </a:rPr>
              <a:t/>
            </a:r>
            <a:br>
              <a:rPr lang="it-IT">
                <a:latin typeface="Candara" charset="0"/>
              </a:rPr>
            </a:br>
            <a:endParaRPr lang="it-IT">
              <a:latin typeface="Candara" charset="0"/>
            </a:endParaRPr>
          </a:p>
        </p:txBody>
      </p:sp>
      <p:sp>
        <p:nvSpPr>
          <p:cNvPr id="2051" name="Rectangle 3"/>
          <p:cNvSpPr>
            <a:spLocks noGrp="1" noChangeArrowheads="1"/>
          </p:cNvSpPr>
          <p:nvPr>
            <p:ph type="subTitle" idx="1"/>
          </p:nvPr>
        </p:nvSpPr>
        <p:spPr>
          <a:xfrm>
            <a:off x="381000" y="1557338"/>
            <a:ext cx="8424863" cy="4940300"/>
          </a:xfrm>
        </p:spPr>
        <p:txBody>
          <a:bodyPr>
            <a:normAutofit/>
          </a:bodyPr>
          <a:lstStyle/>
          <a:p>
            <a:pPr eaLnBrk="1" fontAlgn="auto" hangingPunct="1">
              <a:lnSpc>
                <a:spcPct val="80000"/>
              </a:lnSpc>
              <a:spcAft>
                <a:spcPts val="0"/>
              </a:spcAft>
              <a:buFont typeface="Wingdings" pitchFamily="2" charset="2"/>
              <a:buNone/>
              <a:defRPr/>
            </a:pPr>
            <a:endParaRPr lang="it-IT" sz="3200" i="1" dirty="0" smtClean="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r>
              <a:rPr lang="it-IT" sz="3200" i="1" dirty="0" smtClean="0">
                <a:solidFill>
                  <a:srgbClr val="17375E"/>
                </a:solidFill>
                <a:effectLst>
                  <a:outerShdw blurRad="38100" dist="38100" dir="2700000" algn="tl">
                    <a:srgbClr val="DDDDDD"/>
                  </a:outerShdw>
                </a:effectLst>
                <a:latin typeface="American Typewriter"/>
                <a:cs typeface="American Typewriter"/>
              </a:rPr>
              <a:t>Informazioni che  confermavano e confermano   </a:t>
            </a:r>
          </a:p>
          <a:p>
            <a:pPr eaLnBrk="1" fontAlgn="auto" hangingPunct="1">
              <a:lnSpc>
                <a:spcPct val="80000"/>
              </a:lnSpc>
              <a:spcAft>
                <a:spcPts val="0"/>
              </a:spcAft>
              <a:buFont typeface="Wingdings" pitchFamily="2" charset="2"/>
              <a:buNone/>
              <a:defRPr/>
            </a:pPr>
            <a:r>
              <a:rPr lang="it-IT" sz="3200" i="1" dirty="0" smtClean="0">
                <a:solidFill>
                  <a:srgbClr val="17375E"/>
                </a:solidFill>
                <a:effectLst>
                  <a:outerShdw blurRad="38100" dist="38100" dir="2700000" algn="tl">
                    <a:srgbClr val="DDDDDD"/>
                  </a:outerShdw>
                </a:effectLst>
                <a:latin typeface="American Typewriter"/>
                <a:cs typeface="American Typewriter"/>
              </a:rPr>
              <a:t>una situazione emergenziale, </a:t>
            </a:r>
            <a:r>
              <a:rPr lang="it-IT" sz="3200" i="1" dirty="0" err="1" smtClean="0">
                <a:solidFill>
                  <a:srgbClr val="17375E"/>
                </a:solidFill>
                <a:effectLst>
                  <a:outerShdw blurRad="38100" dist="38100" dir="2700000" algn="tl">
                    <a:srgbClr val="DDDDDD"/>
                  </a:outerShdw>
                </a:effectLst>
                <a:latin typeface="American Typewriter"/>
                <a:cs typeface="American Typewriter"/>
              </a:rPr>
              <a:t>impianificata</a:t>
            </a:r>
            <a:r>
              <a:rPr lang="it-IT" sz="3200" i="1" dirty="0" smtClean="0">
                <a:solidFill>
                  <a:srgbClr val="17375E"/>
                </a:solidFill>
                <a:effectLst>
                  <a:outerShdw blurRad="38100" dist="38100" dir="2700000" algn="tl">
                    <a:srgbClr val="DDDDDD"/>
                  </a:outerShdw>
                </a:effectLst>
                <a:latin typeface="American Typewriter"/>
                <a:cs typeface="American Typewriter"/>
              </a:rPr>
              <a:t>,   </a:t>
            </a:r>
          </a:p>
          <a:p>
            <a:pPr eaLnBrk="1" fontAlgn="auto" hangingPunct="1">
              <a:lnSpc>
                <a:spcPct val="80000"/>
              </a:lnSpc>
              <a:spcAft>
                <a:spcPts val="0"/>
              </a:spcAft>
              <a:buFont typeface="Wingdings" pitchFamily="2" charset="2"/>
              <a:buNone/>
              <a:defRPr/>
            </a:pPr>
            <a:r>
              <a:rPr lang="it-IT" sz="3200" i="1" dirty="0">
                <a:solidFill>
                  <a:srgbClr val="17375E"/>
                </a:solidFill>
                <a:effectLst>
                  <a:outerShdw blurRad="38100" dist="38100" dir="2700000" algn="tl">
                    <a:srgbClr val="DDDDDD"/>
                  </a:outerShdw>
                </a:effectLst>
                <a:latin typeface="American Typewriter"/>
                <a:cs typeface="American Typewriter"/>
              </a:rPr>
              <a:t>a</a:t>
            </a:r>
            <a:r>
              <a:rPr lang="it-IT" sz="3200" i="1" dirty="0" smtClean="0">
                <a:solidFill>
                  <a:srgbClr val="17375E"/>
                </a:solidFill>
                <a:effectLst>
                  <a:outerShdw blurRad="38100" dist="38100" dir="2700000" algn="tl">
                    <a:srgbClr val="DDDDDD"/>
                  </a:outerShdw>
                </a:effectLst>
                <a:latin typeface="American Typewriter"/>
                <a:cs typeface="American Typewriter"/>
              </a:rPr>
              <a:t>ttanagliata  dalla crisi economica</a:t>
            </a:r>
            <a:r>
              <a:rPr lang="it-IT" sz="3200" i="1" dirty="0">
                <a:solidFill>
                  <a:srgbClr val="17375E"/>
                </a:solidFill>
                <a:effectLst>
                  <a:outerShdw blurRad="38100" dist="38100" dir="2700000" algn="tl">
                    <a:srgbClr val="DDDDDD"/>
                  </a:outerShdw>
                </a:effectLst>
                <a:latin typeface="American Typewriter"/>
                <a:cs typeface="American Typewriter"/>
              </a:rPr>
              <a:t>.</a:t>
            </a:r>
            <a:endParaRPr lang="it-IT" sz="3200" i="1" dirty="0" smtClean="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endParaRPr lang="it-IT" sz="3200" i="1" dirty="0" smtClean="0">
              <a:solidFill>
                <a:srgbClr val="17375E"/>
              </a:solidFill>
              <a:effectLst>
                <a:outerShdw blurRad="38100" dist="38100" dir="2700000" algn="tl">
                  <a:srgbClr val="DDDDDD"/>
                </a:outerShdw>
              </a:effectLst>
              <a:latin typeface="American Typewriter"/>
              <a:cs typeface="American Typewriter"/>
            </a:endParaRPr>
          </a:p>
          <a:p>
            <a:pPr eaLnBrk="1" fontAlgn="auto" hangingPunct="1">
              <a:lnSpc>
                <a:spcPct val="80000"/>
              </a:lnSpc>
              <a:spcAft>
                <a:spcPts val="0"/>
              </a:spcAft>
              <a:buFont typeface="Wingdings" pitchFamily="2" charset="2"/>
              <a:buNone/>
              <a:defRPr/>
            </a:pPr>
            <a:r>
              <a:rPr lang="it-IT" sz="3200" i="1" dirty="0" smtClean="0">
                <a:solidFill>
                  <a:srgbClr val="17375E"/>
                </a:solidFill>
                <a:effectLst>
                  <a:outerShdw blurRad="38100" dist="38100" dir="2700000" algn="tl">
                    <a:srgbClr val="DDDDDD"/>
                  </a:outerShdw>
                </a:effectLst>
                <a:latin typeface="American Typewriter"/>
                <a:cs typeface="American Typewriter"/>
              </a:rPr>
              <a:t>che ci ha  portato  </a:t>
            </a:r>
          </a:p>
          <a:p>
            <a:pPr eaLnBrk="1" fontAlgn="auto" hangingPunct="1">
              <a:lnSpc>
                <a:spcPct val="80000"/>
              </a:lnSpc>
              <a:spcAft>
                <a:spcPts val="0"/>
              </a:spcAft>
              <a:buFont typeface="Wingdings" pitchFamily="2" charset="2"/>
              <a:buNone/>
              <a:defRPr/>
            </a:pPr>
            <a:r>
              <a:rPr lang="it-IT" sz="3200" i="1" dirty="0" smtClean="0">
                <a:solidFill>
                  <a:srgbClr val="17375E"/>
                </a:solidFill>
                <a:effectLst>
                  <a:outerShdw blurRad="38100" dist="38100" dir="2700000" algn="tl">
                    <a:srgbClr val="DDDDDD"/>
                  </a:outerShdw>
                </a:effectLst>
                <a:latin typeface="American Typewriter"/>
                <a:cs typeface="American Typewriter"/>
              </a:rPr>
              <a:t>a chiare  raccomandazioni…</a:t>
            </a:r>
          </a:p>
        </p:txBody>
      </p:sp>
      <p:sp>
        <p:nvSpPr>
          <p:cNvPr id="23555"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0D4E0E-4C7E-0B4A-9E6C-5CF9D0A5EC61}" type="slidenum">
              <a:rPr lang="it-IT" sz="1200">
                <a:solidFill>
                  <a:srgbClr val="898989"/>
                </a:solidFill>
                <a:latin typeface="Calibri" charset="0"/>
              </a:rPr>
              <a:pPr eaLnBrk="1" hangingPunct="1"/>
              <a:t>25</a:t>
            </a:fld>
            <a:endParaRPr lang="it-IT" sz="1200">
              <a:solidFill>
                <a:srgbClr val="898989"/>
              </a:solidFill>
              <a:latin typeface="Calibri" charset="0"/>
            </a:endParaRPr>
          </a:p>
        </p:txBody>
      </p:sp>
      <p:pic>
        <p:nvPicPr>
          <p:cNvPr id="23556"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0267" y="0"/>
            <a:ext cx="108214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 y="0"/>
            <a:ext cx="140335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CasellaDiTesto 1"/>
          <p:cNvSpPr txBox="1">
            <a:spLocks noChangeArrowheads="1"/>
          </p:cNvSpPr>
          <p:nvPr/>
        </p:nvSpPr>
        <p:spPr bwMode="auto">
          <a:xfrm>
            <a:off x="2387600" y="274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it-IT" sz="1800"/>
          </a:p>
        </p:txBody>
      </p:sp>
    </p:spTree>
    <p:custDataLst>
      <p:tags r:id="rId1"/>
    </p:custDataLst>
    <p:extLst>
      <p:ext uri="{BB962C8B-B14F-4D97-AF65-F5344CB8AC3E}">
        <p14:creationId xmlns:p14="http://schemas.microsoft.com/office/powerpoint/2010/main" val="381433389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5"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50180" name="Rectangle 2"/>
          <p:cNvSpPr>
            <a:spLocks noGrp="1" noChangeArrowheads="1"/>
          </p:cNvSpPr>
          <p:nvPr>
            <p:ph type="subTitle" idx="1"/>
          </p:nvPr>
        </p:nvSpPr>
        <p:spPr>
          <a:xfrm>
            <a:off x="250825" y="-315913"/>
            <a:ext cx="8785225" cy="7200901"/>
          </a:xfrm>
        </p:spPr>
        <p:txBody>
          <a:bodyPr rtlCol="0">
            <a:normAutofit lnSpcReduction="10000"/>
          </a:bodyPr>
          <a:lstStyle/>
          <a:p>
            <a:pPr eaLnBrk="1" hangingPunct="1">
              <a:lnSpc>
                <a:spcPct val="80000"/>
              </a:lnSpc>
              <a:defRPr/>
            </a:pPr>
            <a:endParaRPr lang="it-IT" sz="2800" b="1" dirty="0" smtClean="0">
              <a:solidFill>
                <a:srgbClr val="0000FF"/>
              </a:solidFill>
              <a:cs typeface="Apple Casual"/>
            </a:endParaRPr>
          </a:p>
          <a:p>
            <a:pPr eaLnBrk="1" hangingPunct="1">
              <a:lnSpc>
                <a:spcPct val="80000"/>
              </a:lnSpc>
              <a:defRPr/>
            </a:pPr>
            <a:endParaRPr lang="it-IT" sz="2800" b="1" dirty="0">
              <a:solidFill>
                <a:srgbClr val="0000FF"/>
              </a:solidFill>
              <a:cs typeface="Apple Casual"/>
            </a:endParaRPr>
          </a:p>
          <a:p>
            <a:pPr eaLnBrk="1" hangingPunct="1">
              <a:lnSpc>
                <a:spcPct val="80000"/>
              </a:lnSpc>
              <a:defRPr/>
            </a:pPr>
            <a:endParaRPr lang="it-IT" sz="2800" b="1" dirty="0" smtClean="0">
              <a:solidFill>
                <a:srgbClr val="0000FF"/>
              </a:solidFill>
              <a:cs typeface="Apple Casual"/>
            </a:endParaRPr>
          </a:p>
          <a:p>
            <a:pPr>
              <a:defRPr/>
            </a:pPr>
            <a:r>
              <a:rPr lang="it-IT" sz="2600" b="1" dirty="0" smtClean="0">
                <a:solidFill>
                  <a:srgbClr val="3366FF"/>
                </a:solidFill>
                <a:latin typeface="American Typewriter"/>
                <a:cs typeface="American Typewriter"/>
              </a:rPr>
              <a:t>LA PERSONA CON DISABILITA’  </a:t>
            </a:r>
          </a:p>
          <a:p>
            <a:pPr>
              <a:defRPr/>
            </a:pPr>
            <a:r>
              <a:rPr lang="it-IT" sz="2600" b="1" dirty="0" smtClean="0">
                <a:solidFill>
                  <a:srgbClr val="3366FF"/>
                </a:solidFill>
                <a:latin typeface="American Typewriter"/>
                <a:cs typeface="American Typewriter"/>
              </a:rPr>
              <a:t>CHE INVECCHIA E SOPRAVVIVE AI GENITORI, </a:t>
            </a:r>
          </a:p>
          <a:p>
            <a:pPr>
              <a:defRPr/>
            </a:pPr>
            <a:r>
              <a:rPr lang="it-IT" sz="2600" b="1" dirty="0" smtClean="0">
                <a:solidFill>
                  <a:srgbClr val="3366FF"/>
                </a:solidFill>
                <a:latin typeface="American Typewriter"/>
                <a:cs typeface="American Typewriter"/>
              </a:rPr>
              <a:t>SARA’ REALMENTE LIBERA </a:t>
            </a:r>
          </a:p>
          <a:p>
            <a:pPr>
              <a:defRPr/>
            </a:pPr>
            <a:r>
              <a:rPr lang="it-IT" sz="2600" b="1" dirty="0" smtClean="0">
                <a:solidFill>
                  <a:srgbClr val="3366FF"/>
                </a:solidFill>
                <a:latin typeface="American Typewriter"/>
                <a:cs typeface="American Typewriter"/>
              </a:rPr>
              <a:t>DI </a:t>
            </a:r>
            <a:r>
              <a:rPr lang="it-IT" sz="2600" b="1" dirty="0" smtClean="0">
                <a:solidFill>
                  <a:srgbClr val="FF0000"/>
                </a:solidFill>
                <a:latin typeface="American Typewriter"/>
                <a:cs typeface="American Typewriter"/>
              </a:rPr>
              <a:t>FARE DELLE SCELTE </a:t>
            </a:r>
            <a:r>
              <a:rPr lang="it-IT" sz="2600" b="1" dirty="0" smtClean="0">
                <a:solidFill>
                  <a:srgbClr val="3366FF"/>
                </a:solidFill>
                <a:latin typeface="American Typewriter"/>
                <a:cs typeface="American Typewriter"/>
              </a:rPr>
              <a:t>???</a:t>
            </a:r>
          </a:p>
          <a:p>
            <a:pPr>
              <a:defRPr/>
            </a:pPr>
            <a:endParaRPr lang="it-IT" sz="2600" b="1" dirty="0">
              <a:solidFill>
                <a:srgbClr val="3366FF"/>
              </a:solidFill>
              <a:latin typeface="American Typewriter"/>
              <a:cs typeface="American Typewriter"/>
            </a:endParaRPr>
          </a:p>
          <a:p>
            <a:pPr>
              <a:defRPr/>
            </a:pPr>
            <a:r>
              <a:rPr lang="it-IT" sz="2600" b="1" dirty="0" smtClean="0">
                <a:solidFill>
                  <a:srgbClr val="3366FF"/>
                </a:solidFill>
                <a:latin typeface="American Typewriter"/>
                <a:cs typeface="American Typewriter"/>
              </a:rPr>
              <a:t>ESSA DEVE ESSERE AL CENTRO DEI PROCESSI </a:t>
            </a:r>
          </a:p>
          <a:p>
            <a:pPr>
              <a:defRPr/>
            </a:pPr>
            <a:r>
              <a:rPr lang="it-IT" sz="2600" b="1" dirty="0" smtClean="0">
                <a:solidFill>
                  <a:srgbClr val="3366FF"/>
                </a:solidFill>
                <a:latin typeface="American Typewriter"/>
                <a:cs typeface="American Typewriter"/>
              </a:rPr>
              <a:t>CHE LA COINVOLGONO </a:t>
            </a:r>
          </a:p>
          <a:p>
            <a:pPr>
              <a:defRPr/>
            </a:pPr>
            <a:r>
              <a:rPr lang="it-IT" sz="2600" b="1" dirty="0" smtClean="0">
                <a:solidFill>
                  <a:srgbClr val="3366FF"/>
                </a:solidFill>
                <a:latin typeface="American Typewriter"/>
                <a:cs typeface="American Typewriter"/>
              </a:rPr>
              <a:t>PERCHE’  LA QUALITA’ DELLA VITA </a:t>
            </a:r>
          </a:p>
          <a:p>
            <a:pPr>
              <a:defRPr/>
            </a:pPr>
            <a:r>
              <a:rPr lang="it-IT" sz="2600" b="1" dirty="0" smtClean="0">
                <a:solidFill>
                  <a:srgbClr val="3366FF"/>
                </a:solidFill>
                <a:latin typeface="American Typewriter"/>
                <a:cs typeface="American Typewriter"/>
              </a:rPr>
              <a:t>E’ UN   </a:t>
            </a:r>
            <a:r>
              <a:rPr lang="it-IT" sz="2600" b="1" dirty="0" smtClean="0">
                <a:solidFill>
                  <a:srgbClr val="FF0000"/>
                </a:solidFill>
                <a:latin typeface="American Typewriter"/>
                <a:cs typeface="American Typewriter"/>
              </a:rPr>
              <a:t>SUO INDISCUTIBILE DIRITTO</a:t>
            </a:r>
            <a:endParaRPr lang="it-IT" sz="2600" b="1" dirty="0" smtClean="0">
              <a:solidFill>
                <a:srgbClr val="3366FF"/>
              </a:solidFill>
              <a:latin typeface="American Typewriter"/>
              <a:cs typeface="American Typewriter"/>
            </a:endParaRPr>
          </a:p>
          <a:p>
            <a:pPr>
              <a:defRPr/>
            </a:pPr>
            <a:endParaRPr lang="it-IT" sz="2600" b="1" dirty="0" smtClean="0">
              <a:solidFill>
                <a:srgbClr val="3366FF"/>
              </a:solidFill>
              <a:latin typeface="American Typewriter"/>
              <a:cs typeface="American Typewriter"/>
            </a:endParaRPr>
          </a:p>
          <a:p>
            <a:pPr>
              <a:defRPr/>
            </a:pPr>
            <a:r>
              <a:rPr lang="it-IT" sz="2600" b="1" dirty="0" smtClean="0">
                <a:solidFill>
                  <a:srgbClr val="3366FF"/>
                </a:solidFill>
                <a:latin typeface="American Typewriter"/>
                <a:cs typeface="American Typewriter"/>
              </a:rPr>
              <a:t>QUINDI BISOGNA  PARTIRE </a:t>
            </a:r>
          </a:p>
          <a:p>
            <a:pPr>
              <a:defRPr/>
            </a:pPr>
            <a:r>
              <a:rPr lang="it-IT" sz="2600" b="1" dirty="0" smtClean="0">
                <a:solidFill>
                  <a:srgbClr val="3366FF"/>
                </a:solidFill>
                <a:latin typeface="American Typewriter"/>
                <a:cs typeface="American Typewriter"/>
              </a:rPr>
              <a:t>ESCLUSIVAMENTE DALLA</a:t>
            </a:r>
          </a:p>
          <a:p>
            <a:pPr>
              <a:defRPr/>
            </a:pPr>
            <a:r>
              <a:rPr lang="it-IT" sz="2600" b="1" dirty="0" smtClean="0">
                <a:solidFill>
                  <a:srgbClr val="3366FF"/>
                </a:solidFill>
                <a:latin typeface="American Typewriter"/>
                <a:cs typeface="American Typewriter"/>
              </a:rPr>
              <a:t> </a:t>
            </a:r>
            <a:r>
              <a:rPr lang="it-IT" sz="2600" b="1" dirty="0" smtClean="0">
                <a:solidFill>
                  <a:srgbClr val="FF0000"/>
                </a:solidFill>
                <a:latin typeface="American Typewriter"/>
                <a:cs typeface="American Typewriter"/>
              </a:rPr>
              <a:t>PROGETTAZIONE DEL SUO BENESSERE</a:t>
            </a:r>
            <a:endParaRPr lang="it-IT" sz="2600" b="1" dirty="0" smtClean="0">
              <a:solidFill>
                <a:srgbClr val="3366FF"/>
              </a:solidFill>
              <a:latin typeface="American Typewriter"/>
              <a:cs typeface="American Typewriter"/>
            </a:endParaRPr>
          </a:p>
          <a:p>
            <a:pPr>
              <a:defRPr/>
            </a:pPr>
            <a:endParaRPr lang="it-IT" sz="2000" dirty="0" smtClean="0">
              <a:solidFill>
                <a:srgbClr val="FF6600"/>
              </a:solidFill>
              <a:latin typeface="Arial Black"/>
              <a:cs typeface="Arial Black"/>
            </a:endParaRPr>
          </a:p>
          <a:p>
            <a:pPr>
              <a:defRPr/>
            </a:pPr>
            <a:endParaRPr lang="it-IT" dirty="0" smtClean="0">
              <a:solidFill>
                <a:srgbClr val="FF6600"/>
              </a:solidFill>
              <a:latin typeface="Arial Black"/>
              <a:cs typeface="Arial Black"/>
            </a:endParaRPr>
          </a:p>
          <a:p>
            <a:pPr>
              <a:defRPr/>
            </a:pPr>
            <a:endParaRPr lang="it-IT" b="1" i="1" dirty="0" smtClean="0">
              <a:solidFill>
                <a:srgbClr val="FF6600"/>
              </a:solidFill>
            </a:endParaRPr>
          </a:p>
          <a:p>
            <a:pPr>
              <a:defRPr/>
            </a:pPr>
            <a:endParaRPr lang="it-IT" sz="1900" b="1" i="1" dirty="0">
              <a:solidFill>
                <a:srgbClr val="FF6600"/>
              </a:solidFill>
              <a:cs typeface="Apple Casual"/>
            </a:endParaRPr>
          </a:p>
          <a:p>
            <a:pPr>
              <a:defRPr/>
            </a:pPr>
            <a:endParaRPr lang="it-IT" sz="1900" b="1" dirty="0">
              <a:solidFill>
                <a:srgbClr val="FF6600"/>
              </a:solidFill>
              <a:cs typeface="Apple Casual"/>
            </a:endParaRPr>
          </a:p>
          <a:p>
            <a:pPr algn="l" eaLnBrk="1" hangingPunct="1">
              <a:lnSpc>
                <a:spcPct val="80000"/>
              </a:lnSpc>
              <a:defRPr/>
            </a:pPr>
            <a:endParaRPr lang="it-IT" sz="1900" b="1" dirty="0" smtClean="0">
              <a:solidFill>
                <a:srgbClr val="FF6600"/>
              </a:solidFill>
              <a:latin typeface="Arial Black"/>
              <a:cs typeface="Arial Black"/>
            </a:endParaRPr>
          </a:p>
        </p:txBody>
      </p:sp>
      <p:sp>
        <p:nvSpPr>
          <p:cNvPr id="41987"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C2C097-EE67-304B-8994-D2D5E06A2304}" type="slidenum">
              <a:rPr lang="it-IT" sz="1200">
                <a:solidFill>
                  <a:srgbClr val="898989"/>
                </a:solidFill>
              </a:rPr>
              <a:pPr eaLnBrk="1" hangingPunct="1"/>
              <a:t>26</a:t>
            </a:fld>
            <a:endParaRPr lang="it-IT" sz="1200">
              <a:solidFill>
                <a:srgbClr val="898989"/>
              </a:solidFill>
            </a:endParaRPr>
          </a:p>
        </p:txBody>
      </p:sp>
      <p:pic>
        <p:nvPicPr>
          <p:cNvPr id="41988"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61555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5"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72706" name="Rectangle 2"/>
          <p:cNvSpPr>
            <a:spLocks noGrp="1" noChangeArrowheads="1"/>
          </p:cNvSpPr>
          <p:nvPr>
            <p:ph type="subTitle" idx="1"/>
          </p:nvPr>
        </p:nvSpPr>
        <p:spPr>
          <a:xfrm>
            <a:off x="250825" y="-315913"/>
            <a:ext cx="8785225" cy="7200901"/>
          </a:xfrm>
        </p:spPr>
        <p:txBody>
          <a:bodyPr>
            <a:normAutofit/>
          </a:bodyPr>
          <a:lstStyle/>
          <a:p>
            <a:pPr eaLnBrk="1" hangingPunct="1">
              <a:lnSpc>
                <a:spcPct val="80000"/>
              </a:lnSpc>
            </a:pPr>
            <a:endParaRPr lang="it-IT" sz="2800" dirty="0">
              <a:solidFill>
                <a:srgbClr val="0000FF"/>
              </a:solidFill>
              <a:latin typeface="Calibri" charset="0"/>
            </a:endParaRPr>
          </a:p>
          <a:p>
            <a:pPr eaLnBrk="1" hangingPunct="1">
              <a:lnSpc>
                <a:spcPct val="80000"/>
              </a:lnSpc>
            </a:pPr>
            <a:endParaRPr lang="it-IT" sz="2800" b="1" dirty="0">
              <a:solidFill>
                <a:srgbClr val="0000FF"/>
              </a:solidFill>
              <a:latin typeface="Calibri" charset="0"/>
            </a:endParaRPr>
          </a:p>
          <a:p>
            <a:endParaRPr lang="it-IT" dirty="0" smtClean="0">
              <a:solidFill>
                <a:srgbClr val="3366FF"/>
              </a:solidFill>
              <a:latin typeface="American Typewriter"/>
              <a:cs typeface="American Typewriter"/>
            </a:endParaRPr>
          </a:p>
          <a:p>
            <a:r>
              <a:rPr lang="it-IT" dirty="0" smtClean="0">
                <a:solidFill>
                  <a:srgbClr val="0000FF"/>
                </a:solidFill>
                <a:latin typeface="American Typewriter"/>
                <a:cs typeface="American Typewriter"/>
              </a:rPr>
              <a:t>AFFRONTARE CORRETTAMENTE </a:t>
            </a:r>
          </a:p>
          <a:p>
            <a:r>
              <a:rPr lang="it-IT" b="1" dirty="0" smtClean="0">
                <a:solidFill>
                  <a:srgbClr val="FF0000"/>
                </a:solidFill>
                <a:latin typeface="American Typewriter"/>
                <a:cs typeface="American Typewriter"/>
              </a:rPr>
              <a:t>IL DOPO DI NOI </a:t>
            </a:r>
          </a:p>
          <a:p>
            <a:r>
              <a:rPr lang="it-IT" dirty="0" smtClean="0">
                <a:solidFill>
                  <a:srgbClr val="0000FF"/>
                </a:solidFill>
                <a:latin typeface="American Typewriter"/>
                <a:cs typeface="American Typewriter"/>
              </a:rPr>
              <a:t>SIGNIFICA CHE IL FUTURO VA PIANIFICATO </a:t>
            </a:r>
          </a:p>
          <a:p>
            <a:r>
              <a:rPr lang="it-IT" dirty="0" smtClean="0">
                <a:solidFill>
                  <a:srgbClr val="0000FF"/>
                </a:solidFill>
                <a:latin typeface="American Typewriter"/>
                <a:cs typeface="American Typewriter"/>
              </a:rPr>
              <a:t>NEL</a:t>
            </a:r>
            <a:r>
              <a:rPr lang="it-IT" dirty="0" smtClean="0">
                <a:solidFill>
                  <a:srgbClr val="FF0000"/>
                </a:solidFill>
                <a:latin typeface="American Typewriter"/>
                <a:cs typeface="American Typewriter"/>
              </a:rPr>
              <a:t> </a:t>
            </a:r>
            <a:r>
              <a:rPr lang="it-IT" b="1" dirty="0" smtClean="0">
                <a:solidFill>
                  <a:srgbClr val="FF0000"/>
                </a:solidFill>
                <a:latin typeface="American Typewriter"/>
                <a:cs typeface="American Typewriter"/>
              </a:rPr>
              <a:t>DURANTE NOI, </a:t>
            </a:r>
            <a:r>
              <a:rPr lang="it-IT" dirty="0" smtClean="0">
                <a:solidFill>
                  <a:srgbClr val="0000FF"/>
                </a:solidFill>
                <a:latin typeface="American Typewriter"/>
                <a:cs typeface="American Typewriter"/>
              </a:rPr>
              <a:t>CIOE’ NEL PRESENTE.</a:t>
            </a:r>
          </a:p>
          <a:p>
            <a:pPr>
              <a:lnSpc>
                <a:spcPct val="80000"/>
              </a:lnSpc>
            </a:pPr>
            <a:r>
              <a:rPr lang="it-IT" altLang="ja-JP" dirty="0" smtClean="0">
                <a:solidFill>
                  <a:srgbClr val="0000FF"/>
                </a:solidFill>
                <a:latin typeface="American Typewriter"/>
                <a:cs typeface="American Typewriter"/>
              </a:rPr>
              <a:t>NON PUO’  ESISTERE  UN </a:t>
            </a:r>
            <a:r>
              <a:rPr lang="it-IT" altLang="ja-JP" b="1" dirty="0" smtClean="0">
                <a:solidFill>
                  <a:srgbClr val="FF0000"/>
                </a:solidFill>
                <a:latin typeface="American Typewriter"/>
                <a:cs typeface="American Typewriter"/>
              </a:rPr>
              <a:t>DOPO DI NOI </a:t>
            </a:r>
          </a:p>
          <a:p>
            <a:pPr>
              <a:lnSpc>
                <a:spcPct val="80000"/>
              </a:lnSpc>
            </a:pPr>
            <a:r>
              <a:rPr lang="it-IT" altLang="ja-JP" dirty="0" smtClean="0">
                <a:solidFill>
                  <a:srgbClr val="0000FF"/>
                </a:solidFill>
                <a:latin typeface="American Typewriter"/>
                <a:cs typeface="American Typewriter"/>
              </a:rPr>
              <a:t>SE NON  CONSEGUENTE </a:t>
            </a:r>
            <a:r>
              <a:rPr lang="it-IT" altLang="ja-JP" dirty="0" smtClean="0">
                <a:solidFill>
                  <a:srgbClr val="3366FF"/>
                </a:solidFill>
                <a:latin typeface="American Typewriter"/>
                <a:cs typeface="American Typewriter"/>
              </a:rPr>
              <a:t>AD UN </a:t>
            </a:r>
            <a:r>
              <a:rPr lang="it-IT" altLang="ja-JP" b="1" dirty="0" smtClean="0">
                <a:solidFill>
                  <a:srgbClr val="FF0000"/>
                </a:solidFill>
                <a:latin typeface="American Typewriter"/>
                <a:cs typeface="American Typewriter"/>
              </a:rPr>
              <a:t>DURANTE NOI </a:t>
            </a:r>
          </a:p>
          <a:p>
            <a:pPr>
              <a:lnSpc>
                <a:spcPct val="80000"/>
              </a:lnSpc>
            </a:pPr>
            <a:r>
              <a:rPr lang="it-IT" altLang="ja-JP" dirty="0" smtClean="0">
                <a:solidFill>
                  <a:srgbClr val="0000FF"/>
                </a:solidFill>
                <a:latin typeface="American Typewriter"/>
                <a:cs typeface="American Typewriter"/>
              </a:rPr>
              <a:t>OPPORTUNAMENTE PIANIFICATO ED AGITO</a:t>
            </a:r>
            <a:endParaRPr lang="it-IT" b="1" dirty="0">
              <a:solidFill>
                <a:srgbClr val="FF6600"/>
              </a:solidFill>
              <a:latin typeface="Apple Casual"/>
              <a:cs typeface="Apple Casual"/>
            </a:endParaRPr>
          </a:p>
          <a:p>
            <a:r>
              <a:rPr lang="it-IT" b="1" dirty="0" smtClean="0">
                <a:solidFill>
                  <a:schemeClr val="tx1"/>
                </a:solidFill>
                <a:latin typeface="American Typewriter"/>
                <a:cs typeface="American Typewriter"/>
              </a:rPr>
              <a:t>ERGO</a:t>
            </a:r>
            <a:endParaRPr lang="it-IT" b="1" dirty="0">
              <a:solidFill>
                <a:schemeClr val="tx1"/>
              </a:solidFill>
              <a:latin typeface="American Typewriter"/>
              <a:cs typeface="American Typewriter"/>
            </a:endParaRPr>
          </a:p>
          <a:p>
            <a:r>
              <a:rPr lang="it-IT" dirty="0" smtClean="0">
                <a:solidFill>
                  <a:srgbClr val="0000FF"/>
                </a:solidFill>
                <a:latin typeface="American Typewriter"/>
                <a:cs typeface="American Typewriter"/>
              </a:rPr>
              <a:t>AFFRONTARE </a:t>
            </a:r>
            <a:r>
              <a:rPr lang="it-IT" dirty="0">
                <a:solidFill>
                  <a:srgbClr val="0000FF"/>
                </a:solidFill>
                <a:latin typeface="American Typewriter"/>
                <a:cs typeface="American Typewriter"/>
              </a:rPr>
              <a:t>CORRETTAMENTE </a:t>
            </a:r>
          </a:p>
          <a:p>
            <a:r>
              <a:rPr lang="it-IT" b="1" dirty="0" smtClean="0">
                <a:solidFill>
                  <a:srgbClr val="0000FF"/>
                </a:solidFill>
                <a:latin typeface="American Typewriter"/>
                <a:cs typeface="American Typewriter"/>
              </a:rPr>
              <a:t>IL </a:t>
            </a:r>
            <a:r>
              <a:rPr lang="it-IT" b="1" dirty="0">
                <a:solidFill>
                  <a:srgbClr val="0000FF"/>
                </a:solidFill>
                <a:latin typeface="American Typewriter"/>
                <a:cs typeface="American Typewriter"/>
              </a:rPr>
              <a:t>DOPO DI NOI</a:t>
            </a:r>
          </a:p>
          <a:p>
            <a:r>
              <a:rPr lang="it-IT" b="1" dirty="0" smtClean="0">
                <a:solidFill>
                  <a:srgbClr val="FF0000"/>
                </a:solidFill>
                <a:latin typeface="American Typewriter"/>
                <a:cs typeface="American Typewriter"/>
              </a:rPr>
              <a:t>SIGNIFICA </a:t>
            </a:r>
            <a:r>
              <a:rPr lang="it-IT" b="1" dirty="0">
                <a:solidFill>
                  <a:srgbClr val="FF0000"/>
                </a:solidFill>
                <a:latin typeface="American Typewriter"/>
                <a:cs typeface="American Typewriter"/>
              </a:rPr>
              <a:t>CHE E’</a:t>
            </a:r>
          </a:p>
          <a:p>
            <a:r>
              <a:rPr lang="it-IT" sz="3200" b="1" dirty="0" smtClean="0">
                <a:solidFill>
                  <a:srgbClr val="0000FF"/>
                </a:solidFill>
                <a:latin typeface="American Typewriter"/>
                <a:cs typeface="American Typewriter"/>
              </a:rPr>
              <a:t>VIETATO </a:t>
            </a:r>
            <a:r>
              <a:rPr lang="it-IT" sz="3200" b="1" dirty="0">
                <a:solidFill>
                  <a:srgbClr val="0000FF"/>
                </a:solidFill>
                <a:latin typeface="American Typewriter"/>
                <a:cs typeface="American Typewriter"/>
              </a:rPr>
              <a:t>TROVARSI IMPREPARATI</a:t>
            </a:r>
          </a:p>
          <a:p>
            <a:endParaRPr lang="it-IT" sz="2000" dirty="0">
              <a:solidFill>
                <a:srgbClr val="FF6600"/>
              </a:solidFill>
              <a:latin typeface="Arial Black" charset="0"/>
              <a:cs typeface="Arial Black" charset="0"/>
            </a:endParaRPr>
          </a:p>
          <a:p>
            <a:endParaRPr lang="it-IT" sz="2400" dirty="0">
              <a:solidFill>
                <a:srgbClr val="FF6600"/>
              </a:solidFill>
              <a:latin typeface="Arial Black" charset="0"/>
              <a:cs typeface="Arial Black" charset="0"/>
            </a:endParaRPr>
          </a:p>
          <a:p>
            <a:endParaRPr lang="it-IT" sz="2400" dirty="0">
              <a:solidFill>
                <a:srgbClr val="FF6600"/>
              </a:solidFill>
              <a:latin typeface="Arial Black" charset="0"/>
              <a:cs typeface="Arial Black" charset="0"/>
            </a:endParaRPr>
          </a:p>
        </p:txBody>
      </p:sp>
      <p:sp>
        <p:nvSpPr>
          <p:cNvPr id="72707"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E6CB05-24E6-D34D-9AAC-09D6D3384EAE}" type="slidenum">
              <a:rPr lang="it-IT" sz="1200">
                <a:solidFill>
                  <a:srgbClr val="898989"/>
                </a:solidFill>
              </a:rPr>
              <a:pPr eaLnBrk="1" hangingPunct="1"/>
              <a:t>27</a:t>
            </a:fld>
            <a:endParaRPr lang="it-IT" sz="1200">
              <a:solidFill>
                <a:srgbClr val="898989"/>
              </a:solidFill>
            </a:endParaRPr>
          </a:p>
        </p:txBody>
      </p:sp>
      <p:pic>
        <p:nvPicPr>
          <p:cNvPr id="72708"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2690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6">
                                            <p:txEl>
                                              <p:pRg st="3" end="3"/>
                                            </p:txEl>
                                          </p:spTgt>
                                        </p:tgtEl>
                                        <p:attrNameLst>
                                          <p:attrName>style.visibility</p:attrName>
                                        </p:attrNameLst>
                                      </p:cBhvr>
                                      <p:to>
                                        <p:strVal val="visible"/>
                                      </p:to>
                                    </p:set>
                                    <p:animEffect transition="in" filter="blinds(horizontal)">
                                      <p:cBhvr>
                                        <p:cTn id="7" dur="500"/>
                                        <p:tgtEl>
                                          <p:spTgt spid="7270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2706">
                                            <p:txEl>
                                              <p:pRg st="4" end="4"/>
                                            </p:txEl>
                                          </p:spTgt>
                                        </p:tgtEl>
                                        <p:attrNameLst>
                                          <p:attrName>style.visibility</p:attrName>
                                        </p:attrNameLst>
                                      </p:cBhvr>
                                      <p:to>
                                        <p:strVal val="visible"/>
                                      </p:to>
                                    </p:set>
                                    <p:animEffect transition="in" filter="blinds(horizontal)">
                                      <p:cBhvr>
                                        <p:cTn id="10" dur="500"/>
                                        <p:tgtEl>
                                          <p:spTgt spid="72706">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2706">
                                            <p:txEl>
                                              <p:pRg st="5" end="5"/>
                                            </p:txEl>
                                          </p:spTgt>
                                        </p:tgtEl>
                                        <p:attrNameLst>
                                          <p:attrName>style.visibility</p:attrName>
                                        </p:attrNameLst>
                                      </p:cBhvr>
                                      <p:to>
                                        <p:strVal val="visible"/>
                                      </p:to>
                                    </p:set>
                                    <p:animEffect transition="in" filter="blinds(horizontal)">
                                      <p:cBhvr>
                                        <p:cTn id="13" dur="500"/>
                                        <p:tgtEl>
                                          <p:spTgt spid="72706">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2706">
                                            <p:txEl>
                                              <p:pRg st="6" end="6"/>
                                            </p:txEl>
                                          </p:spTgt>
                                        </p:tgtEl>
                                        <p:attrNameLst>
                                          <p:attrName>style.visibility</p:attrName>
                                        </p:attrNameLst>
                                      </p:cBhvr>
                                      <p:to>
                                        <p:strVal val="visible"/>
                                      </p:to>
                                    </p:set>
                                    <p:animEffect transition="in" filter="blinds(horizontal)">
                                      <p:cBhvr>
                                        <p:cTn id="16" dur="500"/>
                                        <p:tgtEl>
                                          <p:spTgt spid="72706">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2706">
                                            <p:txEl>
                                              <p:pRg st="7" end="7"/>
                                            </p:txEl>
                                          </p:spTgt>
                                        </p:tgtEl>
                                        <p:attrNameLst>
                                          <p:attrName>style.visibility</p:attrName>
                                        </p:attrNameLst>
                                      </p:cBhvr>
                                      <p:to>
                                        <p:strVal val="visible"/>
                                      </p:to>
                                    </p:set>
                                    <p:animEffect transition="in" filter="checkerboard(across)">
                                      <p:cBhvr>
                                        <p:cTn id="21" dur="500"/>
                                        <p:tgtEl>
                                          <p:spTgt spid="72706">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72706">
                                            <p:txEl>
                                              <p:pRg st="8" end="8"/>
                                            </p:txEl>
                                          </p:spTgt>
                                        </p:tgtEl>
                                        <p:attrNameLst>
                                          <p:attrName>style.visibility</p:attrName>
                                        </p:attrNameLst>
                                      </p:cBhvr>
                                      <p:to>
                                        <p:strVal val="visible"/>
                                      </p:to>
                                    </p:set>
                                    <p:animEffect transition="in" filter="checkerboard(across)">
                                      <p:cBhvr>
                                        <p:cTn id="26" dur="500"/>
                                        <p:tgtEl>
                                          <p:spTgt spid="72706">
                                            <p:txEl>
                                              <p:pRg st="8" end="8"/>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72706">
                                            <p:txEl>
                                              <p:pRg st="9" end="9"/>
                                            </p:txEl>
                                          </p:spTgt>
                                        </p:tgtEl>
                                        <p:attrNameLst>
                                          <p:attrName>style.visibility</p:attrName>
                                        </p:attrNameLst>
                                      </p:cBhvr>
                                      <p:to>
                                        <p:strVal val="visible"/>
                                      </p:to>
                                    </p:set>
                                    <p:animEffect transition="in" filter="checkerboard(across)">
                                      <p:cBhvr>
                                        <p:cTn id="29" dur="500"/>
                                        <p:tgtEl>
                                          <p:spTgt spid="72706">
                                            <p:txEl>
                                              <p:pRg st="9" end="9"/>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72706">
                                            <p:txEl>
                                              <p:pRg st="10" end="10"/>
                                            </p:txEl>
                                          </p:spTgt>
                                        </p:tgtEl>
                                        <p:attrNameLst>
                                          <p:attrName>style.visibility</p:attrName>
                                        </p:attrNameLst>
                                      </p:cBhvr>
                                      <p:to>
                                        <p:strVal val="visible"/>
                                      </p:to>
                                    </p:set>
                                    <p:animEffect transition="in" filter="checkerboard(across)">
                                      <p:cBhvr>
                                        <p:cTn id="32" dur="500"/>
                                        <p:tgtEl>
                                          <p:spTgt spid="72706">
                                            <p:txEl>
                                              <p:pRg st="10" end="10"/>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72706">
                                            <p:txEl>
                                              <p:pRg st="11" end="11"/>
                                            </p:txEl>
                                          </p:spTgt>
                                        </p:tgtEl>
                                        <p:attrNameLst>
                                          <p:attrName>style.visibility</p:attrName>
                                        </p:attrNameLst>
                                      </p:cBhvr>
                                      <p:to>
                                        <p:strVal val="visible"/>
                                      </p:to>
                                    </p:set>
                                    <p:animEffect transition="in" filter="checkerboard(across)">
                                      <p:cBhvr>
                                        <p:cTn id="35" dur="500"/>
                                        <p:tgtEl>
                                          <p:spTgt spid="72706">
                                            <p:txEl>
                                              <p:pRg st="11" end="11"/>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72706">
                                            <p:txEl>
                                              <p:pRg st="12" end="12"/>
                                            </p:txEl>
                                          </p:spTgt>
                                        </p:tgtEl>
                                        <p:attrNameLst>
                                          <p:attrName>style.visibility</p:attrName>
                                        </p:attrNameLst>
                                      </p:cBhvr>
                                      <p:to>
                                        <p:strVal val="visible"/>
                                      </p:to>
                                    </p:set>
                                    <p:animEffect transition="in" filter="checkerboard(across)">
                                      <p:cBhvr>
                                        <p:cTn id="38" dur="500"/>
                                        <p:tgtEl>
                                          <p:spTgt spid="72706">
                                            <p:txEl>
                                              <p:pRg st="12" end="12"/>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72706">
                                            <p:txEl>
                                              <p:pRg st="13" end="13"/>
                                            </p:txEl>
                                          </p:spTgt>
                                        </p:tgtEl>
                                        <p:attrNameLst>
                                          <p:attrName>style.visibility</p:attrName>
                                        </p:attrNameLst>
                                      </p:cBhvr>
                                      <p:to>
                                        <p:strVal val="visible"/>
                                      </p:to>
                                    </p:set>
                                    <p:animEffect transition="in" filter="checkerboard(across)">
                                      <p:cBhvr>
                                        <p:cTn id="41" dur="500"/>
                                        <p:tgtEl>
                                          <p:spTgt spid="72706">
                                            <p:txEl>
                                              <p:pRg st="13" end="13"/>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72706">
                                            <p:txEl>
                                              <p:pRg st="14" end="14"/>
                                            </p:txEl>
                                          </p:spTgt>
                                        </p:tgtEl>
                                        <p:attrNameLst>
                                          <p:attrName>style.visibility</p:attrName>
                                        </p:attrNameLst>
                                      </p:cBhvr>
                                      <p:to>
                                        <p:strVal val="visible"/>
                                      </p:to>
                                    </p:set>
                                    <p:animEffect transition="in" filter="checkerboard(across)">
                                      <p:cBhvr>
                                        <p:cTn id="44" dur="500"/>
                                        <p:tgtEl>
                                          <p:spTgt spid="7270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5"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72706" name="Rectangle 2"/>
          <p:cNvSpPr>
            <a:spLocks noGrp="1" noChangeArrowheads="1"/>
          </p:cNvSpPr>
          <p:nvPr>
            <p:ph type="subTitle" idx="1"/>
          </p:nvPr>
        </p:nvSpPr>
        <p:spPr>
          <a:xfrm>
            <a:off x="0" y="-315913"/>
            <a:ext cx="9143999" cy="7200901"/>
          </a:xfrm>
        </p:spPr>
        <p:txBody>
          <a:bodyPr>
            <a:normAutofit/>
          </a:bodyPr>
          <a:lstStyle/>
          <a:p>
            <a:pPr eaLnBrk="1" hangingPunct="1">
              <a:lnSpc>
                <a:spcPct val="80000"/>
              </a:lnSpc>
            </a:pPr>
            <a:endParaRPr lang="it-IT" sz="2800" b="1" dirty="0">
              <a:solidFill>
                <a:srgbClr val="0000FF"/>
              </a:solidFill>
              <a:latin typeface="Calibri" charset="0"/>
            </a:endParaRPr>
          </a:p>
          <a:p>
            <a:pPr eaLnBrk="1" hangingPunct="1">
              <a:lnSpc>
                <a:spcPct val="80000"/>
              </a:lnSpc>
            </a:pPr>
            <a:endParaRPr lang="it-IT" sz="2800" b="1" dirty="0">
              <a:solidFill>
                <a:srgbClr val="0000FF"/>
              </a:solidFill>
              <a:latin typeface="Calibri" charset="0"/>
            </a:endParaRPr>
          </a:p>
          <a:p>
            <a:endParaRPr lang="it-IT" sz="1900" b="1" dirty="0">
              <a:solidFill>
                <a:srgbClr val="FF6600"/>
              </a:solidFill>
              <a:latin typeface="Calibri" charset="0"/>
            </a:endParaRPr>
          </a:p>
          <a:p>
            <a:r>
              <a:rPr lang="it-IT" sz="3200" dirty="0" smtClean="0">
                <a:solidFill>
                  <a:srgbClr val="3366FF"/>
                </a:solidFill>
                <a:latin typeface="American Typewriter"/>
                <a:cs typeface="American Typewriter"/>
              </a:rPr>
              <a:t>NON DIMENTICANDO CHE  </a:t>
            </a:r>
            <a:endParaRPr lang="it-IT" sz="3200" dirty="0">
              <a:solidFill>
                <a:srgbClr val="3366FF"/>
              </a:solidFill>
              <a:latin typeface="American Typewriter"/>
              <a:cs typeface="American Typewriter"/>
            </a:endParaRPr>
          </a:p>
          <a:p>
            <a:r>
              <a:rPr lang="it-IT" sz="3200" b="1" dirty="0" smtClean="0">
                <a:solidFill>
                  <a:srgbClr val="FF0000"/>
                </a:solidFill>
                <a:latin typeface="American Typewriter"/>
                <a:cs typeface="American Typewriter"/>
              </a:rPr>
              <a:t>IL </a:t>
            </a:r>
            <a:r>
              <a:rPr lang="it-IT" sz="3200" b="1" dirty="0">
                <a:solidFill>
                  <a:srgbClr val="FF0000"/>
                </a:solidFill>
                <a:latin typeface="American Typewriter"/>
                <a:cs typeface="American Typewriter"/>
              </a:rPr>
              <a:t>DOPO DI NOI </a:t>
            </a:r>
            <a:endParaRPr lang="it-IT" sz="3200" b="1" dirty="0" smtClean="0">
              <a:solidFill>
                <a:srgbClr val="FF0000"/>
              </a:solidFill>
              <a:latin typeface="American Typewriter"/>
              <a:cs typeface="American Typewriter"/>
            </a:endParaRPr>
          </a:p>
          <a:p>
            <a:endParaRPr lang="it-IT" sz="3200" b="1" dirty="0" smtClean="0">
              <a:solidFill>
                <a:srgbClr val="FF0000"/>
              </a:solidFill>
              <a:latin typeface="American Typewriter"/>
              <a:cs typeface="American Typewriter"/>
            </a:endParaRPr>
          </a:p>
          <a:p>
            <a:r>
              <a:rPr lang="it-IT" sz="3200" b="1" dirty="0" smtClean="0">
                <a:solidFill>
                  <a:srgbClr val="000000"/>
                </a:solidFill>
                <a:latin typeface="American Typewriter"/>
                <a:cs typeface="American Typewriter"/>
              </a:rPr>
              <a:t>NON </a:t>
            </a:r>
            <a:r>
              <a:rPr lang="it-IT" sz="3200" b="1" dirty="0">
                <a:solidFill>
                  <a:srgbClr val="000000"/>
                </a:solidFill>
                <a:latin typeface="American Typewriter"/>
                <a:cs typeface="American Typewriter"/>
              </a:rPr>
              <a:t>E’ </a:t>
            </a:r>
            <a:r>
              <a:rPr lang="it-IT" sz="3200" b="1" dirty="0" smtClean="0">
                <a:solidFill>
                  <a:srgbClr val="000000"/>
                </a:solidFill>
                <a:latin typeface="American Typewriter"/>
                <a:cs typeface="American Typewriter"/>
              </a:rPr>
              <a:t>UNA STRUTTURA, </a:t>
            </a:r>
          </a:p>
          <a:p>
            <a:r>
              <a:rPr lang="it-IT" sz="3200" b="1" dirty="0" smtClean="0">
                <a:solidFill>
                  <a:srgbClr val="000000"/>
                </a:solidFill>
                <a:latin typeface="American Typewriter"/>
                <a:cs typeface="American Typewriter"/>
              </a:rPr>
              <a:t>NON E’ UN POSTO LETTO IN UNA STRUTTURA </a:t>
            </a:r>
          </a:p>
          <a:p>
            <a:endParaRPr lang="it-IT" sz="3200" b="1" dirty="0" smtClean="0">
              <a:solidFill>
                <a:srgbClr val="FF0000"/>
              </a:solidFill>
              <a:latin typeface="American Typewriter"/>
              <a:cs typeface="American Typewriter"/>
            </a:endParaRPr>
          </a:p>
          <a:p>
            <a:r>
              <a:rPr lang="it-IT" sz="3200" b="1" dirty="0" smtClean="0">
                <a:solidFill>
                  <a:srgbClr val="FF0000"/>
                </a:solidFill>
                <a:latin typeface="American Typewriter"/>
                <a:cs typeface="American Typewriter"/>
              </a:rPr>
              <a:t>MA E’ </a:t>
            </a:r>
          </a:p>
          <a:p>
            <a:r>
              <a:rPr lang="it-IT" sz="3200" b="1" dirty="0" smtClean="0">
                <a:solidFill>
                  <a:srgbClr val="FF0000"/>
                </a:solidFill>
                <a:latin typeface="American Typewriter"/>
                <a:cs typeface="American Typewriter"/>
              </a:rPr>
              <a:t>IL RICONOSCIMENTO DI </a:t>
            </a:r>
          </a:p>
          <a:p>
            <a:r>
              <a:rPr lang="it-IT" sz="3200" b="1" dirty="0" smtClean="0">
                <a:solidFill>
                  <a:srgbClr val="FF0000"/>
                </a:solidFill>
                <a:latin typeface="American Typewriter"/>
                <a:cs typeface="American Typewriter"/>
              </a:rPr>
              <a:t>UN DIRITTO SOGGETTIVO </a:t>
            </a:r>
            <a:endParaRPr lang="it-IT" sz="3200" b="1" dirty="0">
              <a:solidFill>
                <a:srgbClr val="FF0000"/>
              </a:solidFill>
              <a:latin typeface="American Typewriter"/>
              <a:cs typeface="American Typewriter"/>
            </a:endParaRPr>
          </a:p>
        </p:txBody>
      </p:sp>
      <p:sp>
        <p:nvSpPr>
          <p:cNvPr id="72707"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E6CB05-24E6-D34D-9AAC-09D6D3384EAE}" type="slidenum">
              <a:rPr lang="it-IT" sz="1200">
                <a:solidFill>
                  <a:srgbClr val="898989"/>
                </a:solidFill>
              </a:rPr>
              <a:pPr eaLnBrk="1" hangingPunct="1"/>
              <a:t>28</a:t>
            </a:fld>
            <a:endParaRPr lang="it-IT" sz="1200">
              <a:solidFill>
                <a:srgbClr val="898989"/>
              </a:solidFill>
            </a:endParaRPr>
          </a:p>
        </p:txBody>
      </p:sp>
      <p:pic>
        <p:nvPicPr>
          <p:cNvPr id="72708"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7616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6">
                                            <p:txEl>
                                              <p:pRg st="4" end="4"/>
                                            </p:txEl>
                                          </p:spTgt>
                                        </p:tgtEl>
                                        <p:attrNameLst>
                                          <p:attrName>style.visibility</p:attrName>
                                        </p:attrNameLst>
                                      </p:cBhvr>
                                      <p:to>
                                        <p:strVal val="visible"/>
                                      </p:to>
                                    </p:set>
                                    <p:animEffect transition="in" filter="blinds(horizontal)">
                                      <p:cBhvr>
                                        <p:cTn id="7" dur="500"/>
                                        <p:tgtEl>
                                          <p:spTgt spid="7270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2706">
                                            <p:txEl>
                                              <p:pRg st="6" end="6"/>
                                            </p:txEl>
                                          </p:spTgt>
                                        </p:tgtEl>
                                        <p:attrNameLst>
                                          <p:attrName>style.visibility</p:attrName>
                                        </p:attrNameLst>
                                      </p:cBhvr>
                                      <p:to>
                                        <p:strVal val="visible"/>
                                      </p:to>
                                    </p:set>
                                    <p:animEffect transition="in" filter="blinds(horizontal)">
                                      <p:cBhvr>
                                        <p:cTn id="10" dur="500"/>
                                        <p:tgtEl>
                                          <p:spTgt spid="72706">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2706">
                                            <p:txEl>
                                              <p:pRg st="7" end="7"/>
                                            </p:txEl>
                                          </p:spTgt>
                                        </p:tgtEl>
                                        <p:attrNameLst>
                                          <p:attrName>style.visibility</p:attrName>
                                        </p:attrNameLst>
                                      </p:cBhvr>
                                      <p:to>
                                        <p:strVal val="visible"/>
                                      </p:to>
                                    </p:set>
                                    <p:animEffect transition="in" filter="blinds(horizontal)">
                                      <p:cBhvr>
                                        <p:cTn id="13" dur="500"/>
                                        <p:tgtEl>
                                          <p:spTgt spid="72706">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2706">
                                            <p:txEl>
                                              <p:pRg st="9" end="9"/>
                                            </p:txEl>
                                          </p:spTgt>
                                        </p:tgtEl>
                                        <p:attrNameLst>
                                          <p:attrName>style.visibility</p:attrName>
                                        </p:attrNameLst>
                                      </p:cBhvr>
                                      <p:to>
                                        <p:strVal val="visible"/>
                                      </p:to>
                                    </p:set>
                                    <p:animEffect transition="in" filter="blinds(horizontal)">
                                      <p:cBhvr>
                                        <p:cTn id="16" dur="500"/>
                                        <p:tgtEl>
                                          <p:spTgt spid="72706">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2706">
                                            <p:txEl>
                                              <p:pRg st="10" end="10"/>
                                            </p:txEl>
                                          </p:spTgt>
                                        </p:tgtEl>
                                        <p:attrNameLst>
                                          <p:attrName>style.visibility</p:attrName>
                                        </p:attrNameLst>
                                      </p:cBhvr>
                                      <p:to>
                                        <p:strVal val="visible"/>
                                      </p:to>
                                    </p:set>
                                    <p:animEffect transition="in" filter="blinds(horizontal)">
                                      <p:cBhvr>
                                        <p:cTn id="19" dur="500"/>
                                        <p:tgtEl>
                                          <p:spTgt spid="72706">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2706">
                                            <p:txEl>
                                              <p:pRg st="11" end="11"/>
                                            </p:txEl>
                                          </p:spTgt>
                                        </p:tgtEl>
                                        <p:attrNameLst>
                                          <p:attrName>style.visibility</p:attrName>
                                        </p:attrNameLst>
                                      </p:cBhvr>
                                      <p:to>
                                        <p:strVal val="visible"/>
                                      </p:to>
                                    </p:set>
                                    <p:animEffect transition="in" filter="blinds(horizontal)">
                                      <p:cBhvr>
                                        <p:cTn id="22" dur="500"/>
                                        <p:tgtEl>
                                          <p:spTgt spid="7270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7"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70658" name="Rectangle 2"/>
          <p:cNvSpPr>
            <a:spLocks noGrp="1" noChangeArrowheads="1"/>
          </p:cNvSpPr>
          <p:nvPr>
            <p:ph type="subTitle" idx="1"/>
          </p:nvPr>
        </p:nvSpPr>
        <p:spPr>
          <a:xfrm>
            <a:off x="0" y="-315913"/>
            <a:ext cx="9143999" cy="7200901"/>
          </a:xfrm>
        </p:spPr>
        <p:txBody>
          <a:bodyPr>
            <a:normAutofit fontScale="92500" lnSpcReduction="10000"/>
          </a:bodyPr>
          <a:lstStyle/>
          <a:p>
            <a:pPr eaLnBrk="1" hangingPunct="1">
              <a:lnSpc>
                <a:spcPct val="80000"/>
              </a:lnSpc>
            </a:pPr>
            <a:endParaRPr lang="it-IT" sz="2800" b="1" dirty="0">
              <a:solidFill>
                <a:srgbClr val="0000FF"/>
              </a:solidFill>
              <a:latin typeface="Calibri" charset="0"/>
            </a:endParaRPr>
          </a:p>
          <a:p>
            <a:pPr eaLnBrk="1" hangingPunct="1">
              <a:lnSpc>
                <a:spcPct val="80000"/>
              </a:lnSpc>
            </a:pPr>
            <a:endParaRPr lang="it-IT" sz="2800" b="1" dirty="0">
              <a:solidFill>
                <a:srgbClr val="0000FF"/>
              </a:solidFill>
              <a:latin typeface="Calibri" charset="0"/>
            </a:endParaRPr>
          </a:p>
          <a:p>
            <a:endParaRPr lang="it-IT" sz="1900" b="1" dirty="0">
              <a:solidFill>
                <a:srgbClr val="FF6600"/>
              </a:solidFill>
              <a:latin typeface="Calibri" charset="0"/>
            </a:endParaRPr>
          </a:p>
          <a:p>
            <a:r>
              <a:rPr lang="it-IT" sz="2800" dirty="0" smtClean="0">
                <a:solidFill>
                  <a:schemeClr val="bg2">
                    <a:lumMod val="10000"/>
                  </a:schemeClr>
                </a:solidFill>
                <a:latin typeface="American Typewriter"/>
                <a:cs typeface="American Typewriter"/>
              </a:rPr>
              <a:t>… FAMIGLIARI </a:t>
            </a:r>
            <a:r>
              <a:rPr lang="it-IT" sz="2800" dirty="0">
                <a:solidFill>
                  <a:schemeClr val="bg2">
                    <a:lumMod val="10000"/>
                  </a:schemeClr>
                </a:solidFill>
                <a:latin typeface="American Typewriter"/>
                <a:cs typeface="American Typewriter"/>
              </a:rPr>
              <a:t>ANZIANI, </a:t>
            </a:r>
            <a:endParaRPr lang="it-IT" sz="2800" dirty="0" smtClean="0">
              <a:solidFill>
                <a:schemeClr val="bg2">
                  <a:lumMod val="10000"/>
                </a:schemeClr>
              </a:solidFill>
              <a:latin typeface="American Typewriter"/>
              <a:cs typeface="American Typewriter"/>
            </a:endParaRPr>
          </a:p>
          <a:p>
            <a:r>
              <a:rPr lang="it-IT" sz="2800" dirty="0" smtClean="0">
                <a:solidFill>
                  <a:schemeClr val="bg2">
                    <a:lumMod val="10000"/>
                  </a:schemeClr>
                </a:solidFill>
                <a:latin typeface="American Typewriter"/>
                <a:cs typeface="American Typewriter"/>
              </a:rPr>
              <a:t>USURATI </a:t>
            </a:r>
            <a:r>
              <a:rPr lang="it-IT" sz="2800" dirty="0">
                <a:solidFill>
                  <a:schemeClr val="bg2">
                    <a:lumMod val="10000"/>
                  </a:schemeClr>
                </a:solidFill>
                <a:latin typeface="American Typewriter"/>
                <a:cs typeface="American Typewriter"/>
              </a:rPr>
              <a:t>DA UNA VITA DI SACRIFICI</a:t>
            </a:r>
            <a:r>
              <a:rPr lang="it-IT" sz="2800" dirty="0" smtClean="0">
                <a:solidFill>
                  <a:schemeClr val="bg2">
                    <a:lumMod val="10000"/>
                  </a:schemeClr>
                </a:solidFill>
                <a:latin typeface="American Typewriter"/>
                <a:cs typeface="American Typewriter"/>
              </a:rPr>
              <a:t>,</a:t>
            </a:r>
          </a:p>
          <a:p>
            <a:r>
              <a:rPr lang="it-IT" sz="2800" dirty="0" smtClean="0">
                <a:solidFill>
                  <a:schemeClr val="bg2">
                    <a:lumMod val="10000"/>
                  </a:schemeClr>
                </a:solidFill>
                <a:latin typeface="American Typewriter"/>
                <a:cs typeface="American Typewriter"/>
              </a:rPr>
              <a:t> TARDIVAMENTE ED IN EMERGENZA</a:t>
            </a:r>
          </a:p>
          <a:p>
            <a:r>
              <a:rPr lang="it-IT" sz="2800" dirty="0" smtClean="0">
                <a:solidFill>
                  <a:schemeClr val="bg2">
                    <a:lumMod val="10000"/>
                  </a:schemeClr>
                </a:solidFill>
                <a:latin typeface="American Typewriter"/>
                <a:cs typeface="American Typewriter"/>
              </a:rPr>
              <a:t>ALLA RICERCA DI </a:t>
            </a:r>
            <a:r>
              <a:rPr lang="it-IT" sz="2800" dirty="0">
                <a:solidFill>
                  <a:schemeClr val="bg2">
                    <a:lumMod val="10000"/>
                  </a:schemeClr>
                </a:solidFill>
                <a:latin typeface="American Typewriter"/>
                <a:cs typeface="American Typewriter"/>
              </a:rPr>
              <a:t>UNA SOLUZIONE RESIDENZIALE </a:t>
            </a:r>
            <a:endParaRPr lang="it-IT" sz="2800" dirty="0" smtClean="0">
              <a:solidFill>
                <a:schemeClr val="bg2">
                  <a:lumMod val="10000"/>
                </a:schemeClr>
              </a:solidFill>
              <a:latin typeface="American Typewriter"/>
              <a:cs typeface="American Typewriter"/>
            </a:endParaRPr>
          </a:p>
          <a:p>
            <a:r>
              <a:rPr lang="it-IT" sz="2800" dirty="0" smtClean="0">
                <a:solidFill>
                  <a:schemeClr val="bg2">
                    <a:lumMod val="10000"/>
                  </a:schemeClr>
                </a:solidFill>
                <a:latin typeface="American Typewriter"/>
                <a:cs typeface="American Typewriter"/>
              </a:rPr>
              <a:t>PER IL LORO FIGLIO, </a:t>
            </a:r>
          </a:p>
          <a:p>
            <a:r>
              <a:rPr lang="it-IT" sz="2800" dirty="0" smtClean="0">
                <a:solidFill>
                  <a:schemeClr val="bg2">
                    <a:lumMod val="10000"/>
                  </a:schemeClr>
                </a:solidFill>
                <a:latin typeface="American Typewriter"/>
                <a:cs typeface="American Typewriter"/>
              </a:rPr>
              <a:t>COSTRETTI </a:t>
            </a:r>
          </a:p>
          <a:p>
            <a:r>
              <a:rPr lang="it-IT" sz="2800" b="1" dirty="0" smtClean="0">
                <a:solidFill>
                  <a:schemeClr val="bg2">
                    <a:lumMod val="10000"/>
                  </a:schemeClr>
                </a:solidFill>
                <a:latin typeface="American Typewriter"/>
                <a:cs typeface="American Typewriter"/>
              </a:rPr>
              <a:t>AD </a:t>
            </a:r>
            <a:r>
              <a:rPr lang="it-IT" sz="2800" b="1" dirty="0">
                <a:solidFill>
                  <a:schemeClr val="bg2">
                    <a:lumMod val="10000"/>
                  </a:schemeClr>
                </a:solidFill>
                <a:latin typeface="American Typewriter"/>
                <a:cs typeface="American Typewriter"/>
              </a:rPr>
              <a:t>ACCETTARE </a:t>
            </a:r>
            <a:r>
              <a:rPr lang="it-IT" sz="2800" b="1" dirty="0" smtClean="0">
                <a:solidFill>
                  <a:schemeClr val="bg2">
                    <a:lumMod val="10000"/>
                  </a:schemeClr>
                </a:solidFill>
                <a:latin typeface="American Typewriter"/>
                <a:cs typeface="American Typewriter"/>
              </a:rPr>
              <a:t>IL </a:t>
            </a:r>
            <a:r>
              <a:rPr lang="it-IT" sz="2800" b="1" dirty="0">
                <a:solidFill>
                  <a:schemeClr val="bg2">
                    <a:lumMod val="10000"/>
                  </a:schemeClr>
                </a:solidFill>
                <a:latin typeface="American Typewriter"/>
                <a:cs typeface="American Typewriter"/>
              </a:rPr>
              <a:t>COMPROMESSO </a:t>
            </a:r>
            <a:endParaRPr lang="it-IT" sz="2800" b="1" dirty="0" smtClean="0">
              <a:solidFill>
                <a:schemeClr val="bg2">
                  <a:lumMod val="10000"/>
                </a:schemeClr>
              </a:solidFill>
              <a:latin typeface="American Typewriter"/>
              <a:cs typeface="American Typewriter"/>
            </a:endParaRPr>
          </a:p>
          <a:p>
            <a:r>
              <a:rPr lang="it-IT" sz="2800" b="1" dirty="0" smtClean="0">
                <a:solidFill>
                  <a:schemeClr val="bg2">
                    <a:lumMod val="10000"/>
                  </a:schemeClr>
                </a:solidFill>
                <a:latin typeface="American Typewriter"/>
                <a:cs typeface="American Typewriter"/>
              </a:rPr>
              <a:t>DI </a:t>
            </a:r>
            <a:r>
              <a:rPr lang="it-IT" sz="2800" b="1" dirty="0">
                <a:solidFill>
                  <a:schemeClr val="bg2">
                    <a:lumMod val="10000"/>
                  </a:schemeClr>
                </a:solidFill>
                <a:latin typeface="American Typewriter"/>
                <a:cs typeface="American Typewriter"/>
              </a:rPr>
              <a:t>SISTEMAZIONI INADEGUATE, </a:t>
            </a:r>
            <a:r>
              <a:rPr lang="it-IT" sz="2800" b="1" dirty="0" smtClean="0">
                <a:solidFill>
                  <a:schemeClr val="bg2">
                    <a:lumMod val="10000"/>
                  </a:schemeClr>
                </a:solidFill>
                <a:latin typeface="American Typewriter"/>
                <a:cs typeface="American Typewriter"/>
              </a:rPr>
              <a:t>PROVVISORIE,</a:t>
            </a:r>
          </a:p>
          <a:p>
            <a:r>
              <a:rPr lang="it-IT" sz="2800" b="1" dirty="0" smtClean="0">
                <a:solidFill>
                  <a:schemeClr val="bg2">
                    <a:lumMod val="10000"/>
                  </a:schemeClr>
                </a:solidFill>
                <a:latin typeface="American Typewriter"/>
                <a:cs typeface="American Typewriter"/>
              </a:rPr>
              <a:t>IL  </a:t>
            </a:r>
            <a:r>
              <a:rPr lang="it-IT" sz="2800" b="1" dirty="0">
                <a:solidFill>
                  <a:schemeClr val="bg2">
                    <a:lumMod val="10000"/>
                  </a:schemeClr>
                </a:solidFill>
                <a:latin typeface="American Typewriter"/>
                <a:cs typeface="American Typewriter"/>
              </a:rPr>
              <a:t>POSTO LETTO </a:t>
            </a:r>
            <a:r>
              <a:rPr lang="it-IT" sz="2800" dirty="0" smtClean="0">
                <a:solidFill>
                  <a:schemeClr val="bg2">
                    <a:lumMod val="10000"/>
                  </a:schemeClr>
                </a:solidFill>
                <a:latin typeface="American Typewriter"/>
                <a:cs typeface="American Typewriter"/>
              </a:rPr>
              <a:t>…</a:t>
            </a:r>
            <a:endParaRPr lang="it-IT" sz="2800" dirty="0">
              <a:solidFill>
                <a:srgbClr val="883519"/>
              </a:solidFill>
              <a:latin typeface="American Typewriter"/>
              <a:cs typeface="American Typewriter"/>
            </a:endParaRPr>
          </a:p>
          <a:p>
            <a:r>
              <a:rPr lang="it-IT" sz="2800" dirty="0" smtClean="0">
                <a:solidFill>
                  <a:srgbClr val="FF0000"/>
                </a:solidFill>
                <a:latin typeface="American Typewriter"/>
                <a:cs typeface="American Typewriter"/>
              </a:rPr>
              <a:t>… </a:t>
            </a:r>
            <a:r>
              <a:rPr lang="it-IT" sz="2800" dirty="0" smtClean="0">
                <a:solidFill>
                  <a:schemeClr val="tx1"/>
                </a:solidFill>
                <a:latin typeface="American Typewriter"/>
                <a:cs typeface="American Typewriter"/>
              </a:rPr>
              <a:t>SCENARIO </a:t>
            </a:r>
            <a:r>
              <a:rPr lang="it-IT" sz="2800" dirty="0">
                <a:solidFill>
                  <a:schemeClr val="tx1"/>
                </a:solidFill>
                <a:latin typeface="American Typewriter"/>
                <a:cs typeface="American Typewriter"/>
              </a:rPr>
              <a:t>“</a:t>
            </a:r>
            <a:r>
              <a:rPr lang="it-IT" sz="2800" dirty="0" smtClean="0">
                <a:solidFill>
                  <a:schemeClr val="tx1"/>
                </a:solidFill>
                <a:latin typeface="American Typewriter"/>
                <a:cs typeface="American Typewriter"/>
              </a:rPr>
              <a:t>INVISIBILE” </a:t>
            </a:r>
          </a:p>
          <a:p>
            <a:r>
              <a:rPr lang="it-IT" sz="2800" dirty="0" smtClean="0">
                <a:solidFill>
                  <a:schemeClr val="tx1"/>
                </a:solidFill>
                <a:latin typeface="American Typewriter"/>
                <a:cs typeface="American Typewriter"/>
              </a:rPr>
              <a:t>CHE FA FATICA AD EMERGERE</a:t>
            </a:r>
          </a:p>
          <a:p>
            <a:r>
              <a:rPr lang="it-IT" sz="2800" dirty="0" smtClean="0">
                <a:solidFill>
                  <a:schemeClr val="tx1"/>
                </a:solidFill>
                <a:latin typeface="American Typewriter"/>
                <a:cs typeface="American Typewriter"/>
              </a:rPr>
              <a:t>NONOSTANTE CHE </a:t>
            </a:r>
          </a:p>
          <a:p>
            <a:r>
              <a:rPr lang="it-IT" sz="2800" b="1" dirty="0" smtClean="0">
                <a:solidFill>
                  <a:srgbClr val="FF0000"/>
                </a:solidFill>
                <a:latin typeface="American Typewriter"/>
                <a:cs typeface="American Typewriter"/>
              </a:rPr>
              <a:t>IL  PROBLEMA SIA SOCIALE E NON </a:t>
            </a:r>
            <a:r>
              <a:rPr lang="it-IT" sz="2800" b="1" dirty="0">
                <a:solidFill>
                  <a:srgbClr val="FF0000"/>
                </a:solidFill>
                <a:latin typeface="American Typewriter"/>
                <a:cs typeface="American Typewriter"/>
              </a:rPr>
              <a:t>PRIVATO, </a:t>
            </a:r>
          </a:p>
          <a:p>
            <a:r>
              <a:rPr lang="it-IT" sz="2800" b="1" dirty="0" smtClean="0">
                <a:solidFill>
                  <a:srgbClr val="FF0000"/>
                </a:solidFill>
                <a:latin typeface="American Typewriter"/>
                <a:cs typeface="American Typewriter"/>
              </a:rPr>
              <a:t>INCOMPRIMIBILE </a:t>
            </a:r>
            <a:r>
              <a:rPr lang="it-IT" sz="2800" b="1" dirty="0">
                <a:solidFill>
                  <a:srgbClr val="FF0000"/>
                </a:solidFill>
                <a:latin typeface="American Typewriter"/>
                <a:cs typeface="American Typewriter"/>
              </a:rPr>
              <a:t>MA NON </a:t>
            </a:r>
            <a:r>
              <a:rPr lang="it-IT" sz="2800" b="1" dirty="0" smtClean="0">
                <a:solidFill>
                  <a:srgbClr val="FF0000"/>
                </a:solidFill>
                <a:latin typeface="American Typewriter"/>
                <a:cs typeface="American Typewriter"/>
              </a:rPr>
              <a:t>IMPREVEDIBILE</a:t>
            </a:r>
            <a:endParaRPr lang="it-IT" sz="2800" b="1" dirty="0">
              <a:solidFill>
                <a:srgbClr val="FF0000"/>
              </a:solidFill>
              <a:latin typeface="American Typewriter"/>
              <a:cs typeface="American Typewriter"/>
            </a:endParaRPr>
          </a:p>
        </p:txBody>
      </p:sp>
      <p:sp>
        <p:nvSpPr>
          <p:cNvPr id="7065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F05265-766E-B149-AAC0-F1883D39B6EC}" type="slidenum">
              <a:rPr lang="it-IT" sz="1200">
                <a:solidFill>
                  <a:srgbClr val="898989"/>
                </a:solidFill>
              </a:rPr>
              <a:pPr eaLnBrk="1" hangingPunct="1"/>
              <a:t>29</a:t>
            </a:fld>
            <a:endParaRPr lang="it-IT" sz="1200">
              <a:solidFill>
                <a:srgbClr val="898989"/>
              </a:solidFill>
            </a:endParaRPr>
          </a:p>
        </p:txBody>
      </p:sp>
      <p:pic>
        <p:nvPicPr>
          <p:cNvPr id="7066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691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xEl>
                                              <p:pRg st="3" end="3"/>
                                            </p:txEl>
                                          </p:spTgt>
                                        </p:tgtEl>
                                        <p:attrNameLst>
                                          <p:attrName>style.visibility</p:attrName>
                                        </p:attrNameLst>
                                      </p:cBhvr>
                                      <p:to>
                                        <p:strVal val="visible"/>
                                      </p:to>
                                    </p:set>
                                    <p:animEffect transition="in" filter="blinds(horizontal)">
                                      <p:cBhvr>
                                        <p:cTn id="7" dur="500"/>
                                        <p:tgtEl>
                                          <p:spTgt spid="7065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0658">
                                            <p:txEl>
                                              <p:pRg st="4" end="4"/>
                                            </p:txEl>
                                          </p:spTgt>
                                        </p:tgtEl>
                                        <p:attrNameLst>
                                          <p:attrName>style.visibility</p:attrName>
                                        </p:attrNameLst>
                                      </p:cBhvr>
                                      <p:to>
                                        <p:strVal val="visible"/>
                                      </p:to>
                                    </p:set>
                                    <p:animEffect transition="in" filter="blinds(horizontal)">
                                      <p:cBhvr>
                                        <p:cTn id="10" dur="500"/>
                                        <p:tgtEl>
                                          <p:spTgt spid="70658">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0658">
                                            <p:txEl>
                                              <p:pRg st="5" end="5"/>
                                            </p:txEl>
                                          </p:spTgt>
                                        </p:tgtEl>
                                        <p:attrNameLst>
                                          <p:attrName>style.visibility</p:attrName>
                                        </p:attrNameLst>
                                      </p:cBhvr>
                                      <p:to>
                                        <p:strVal val="visible"/>
                                      </p:to>
                                    </p:set>
                                    <p:animEffect transition="in" filter="blinds(horizontal)">
                                      <p:cBhvr>
                                        <p:cTn id="13" dur="500"/>
                                        <p:tgtEl>
                                          <p:spTgt spid="70658">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0658">
                                            <p:txEl>
                                              <p:pRg st="6" end="6"/>
                                            </p:txEl>
                                          </p:spTgt>
                                        </p:tgtEl>
                                        <p:attrNameLst>
                                          <p:attrName>style.visibility</p:attrName>
                                        </p:attrNameLst>
                                      </p:cBhvr>
                                      <p:to>
                                        <p:strVal val="visible"/>
                                      </p:to>
                                    </p:set>
                                    <p:animEffect transition="in" filter="blinds(horizontal)">
                                      <p:cBhvr>
                                        <p:cTn id="16" dur="500"/>
                                        <p:tgtEl>
                                          <p:spTgt spid="70658">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0658">
                                            <p:txEl>
                                              <p:pRg st="7" end="7"/>
                                            </p:txEl>
                                          </p:spTgt>
                                        </p:tgtEl>
                                        <p:attrNameLst>
                                          <p:attrName>style.visibility</p:attrName>
                                        </p:attrNameLst>
                                      </p:cBhvr>
                                      <p:to>
                                        <p:strVal val="visible"/>
                                      </p:to>
                                    </p:set>
                                    <p:animEffect transition="in" filter="blinds(horizontal)">
                                      <p:cBhvr>
                                        <p:cTn id="19" dur="500"/>
                                        <p:tgtEl>
                                          <p:spTgt spid="70658">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0658">
                                            <p:txEl>
                                              <p:pRg st="8" end="8"/>
                                            </p:txEl>
                                          </p:spTgt>
                                        </p:tgtEl>
                                        <p:attrNameLst>
                                          <p:attrName>style.visibility</p:attrName>
                                        </p:attrNameLst>
                                      </p:cBhvr>
                                      <p:to>
                                        <p:strVal val="visible"/>
                                      </p:to>
                                    </p:set>
                                    <p:animEffect transition="in" filter="blinds(horizontal)">
                                      <p:cBhvr>
                                        <p:cTn id="22" dur="500"/>
                                        <p:tgtEl>
                                          <p:spTgt spid="70658">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0658">
                                            <p:txEl>
                                              <p:pRg st="9" end="9"/>
                                            </p:txEl>
                                          </p:spTgt>
                                        </p:tgtEl>
                                        <p:attrNameLst>
                                          <p:attrName>style.visibility</p:attrName>
                                        </p:attrNameLst>
                                      </p:cBhvr>
                                      <p:to>
                                        <p:strVal val="visible"/>
                                      </p:to>
                                    </p:set>
                                    <p:animEffect transition="in" filter="blinds(horizontal)">
                                      <p:cBhvr>
                                        <p:cTn id="25" dur="500"/>
                                        <p:tgtEl>
                                          <p:spTgt spid="70658">
                                            <p:txEl>
                                              <p:pRg st="9" end="9"/>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0658">
                                            <p:txEl>
                                              <p:pRg st="10" end="10"/>
                                            </p:txEl>
                                          </p:spTgt>
                                        </p:tgtEl>
                                        <p:attrNameLst>
                                          <p:attrName>style.visibility</p:attrName>
                                        </p:attrNameLst>
                                      </p:cBhvr>
                                      <p:to>
                                        <p:strVal val="visible"/>
                                      </p:to>
                                    </p:set>
                                    <p:animEffect transition="in" filter="blinds(horizontal)">
                                      <p:cBhvr>
                                        <p:cTn id="28" dur="500"/>
                                        <p:tgtEl>
                                          <p:spTgt spid="70658">
                                            <p:txEl>
                                              <p:pRg st="10" end="1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70658">
                                            <p:txEl>
                                              <p:pRg st="11" end="11"/>
                                            </p:txEl>
                                          </p:spTgt>
                                        </p:tgtEl>
                                        <p:attrNameLst>
                                          <p:attrName>style.visibility</p:attrName>
                                        </p:attrNameLst>
                                      </p:cBhvr>
                                      <p:to>
                                        <p:strVal val="visible"/>
                                      </p:to>
                                    </p:set>
                                    <p:animEffect transition="in" filter="blinds(horizontal)">
                                      <p:cBhvr>
                                        <p:cTn id="31" dur="500"/>
                                        <p:tgtEl>
                                          <p:spTgt spid="70658">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70658">
                                            <p:txEl>
                                              <p:pRg st="12" end="12"/>
                                            </p:txEl>
                                          </p:spTgt>
                                        </p:tgtEl>
                                        <p:attrNameLst>
                                          <p:attrName>style.visibility</p:attrName>
                                        </p:attrNameLst>
                                      </p:cBhvr>
                                      <p:to>
                                        <p:strVal val="visible"/>
                                      </p:to>
                                    </p:set>
                                    <p:animEffect transition="in" filter="checkerboard(across)">
                                      <p:cBhvr>
                                        <p:cTn id="36" dur="500"/>
                                        <p:tgtEl>
                                          <p:spTgt spid="70658">
                                            <p:txEl>
                                              <p:pRg st="12" end="1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70658">
                                            <p:txEl>
                                              <p:pRg st="13" end="13"/>
                                            </p:txEl>
                                          </p:spTgt>
                                        </p:tgtEl>
                                        <p:attrNameLst>
                                          <p:attrName>style.visibility</p:attrName>
                                        </p:attrNameLst>
                                      </p:cBhvr>
                                      <p:to>
                                        <p:strVal val="visible"/>
                                      </p:to>
                                    </p:set>
                                    <p:animEffect transition="in" filter="checkerboard(across)">
                                      <p:cBhvr>
                                        <p:cTn id="41" dur="500"/>
                                        <p:tgtEl>
                                          <p:spTgt spid="70658">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70658">
                                            <p:txEl>
                                              <p:pRg st="14" end="14"/>
                                            </p:txEl>
                                          </p:spTgt>
                                        </p:tgtEl>
                                        <p:attrNameLst>
                                          <p:attrName>style.visibility</p:attrName>
                                        </p:attrNameLst>
                                      </p:cBhvr>
                                      <p:to>
                                        <p:strVal val="visible"/>
                                      </p:to>
                                    </p:set>
                                    <p:animEffect transition="in" filter="checkerboard(across)">
                                      <p:cBhvr>
                                        <p:cTn id="46" dur="500"/>
                                        <p:tgtEl>
                                          <p:spTgt spid="70658">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70658">
                                            <p:txEl>
                                              <p:pRg st="15" end="15"/>
                                            </p:txEl>
                                          </p:spTgt>
                                        </p:tgtEl>
                                        <p:attrNameLst>
                                          <p:attrName>style.visibility</p:attrName>
                                        </p:attrNameLst>
                                      </p:cBhvr>
                                      <p:to>
                                        <p:strVal val="visible"/>
                                      </p:to>
                                    </p:set>
                                    <p:animEffect transition="in" filter="checkerboard(across)">
                                      <p:cBhvr>
                                        <p:cTn id="51" dur="500"/>
                                        <p:tgtEl>
                                          <p:spTgt spid="70658">
                                            <p:txEl>
                                              <p:pRg st="15" end="15"/>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70658">
                                            <p:txEl>
                                              <p:pRg st="16" end="16"/>
                                            </p:txEl>
                                          </p:spTgt>
                                        </p:tgtEl>
                                        <p:attrNameLst>
                                          <p:attrName>style.visibility</p:attrName>
                                        </p:attrNameLst>
                                      </p:cBhvr>
                                      <p:to>
                                        <p:strVal val="visible"/>
                                      </p:to>
                                    </p:set>
                                    <p:animEffect transition="in" filter="checkerboard(across)">
                                      <p:cBhvr>
                                        <p:cTn id="54" dur="500"/>
                                        <p:tgtEl>
                                          <p:spTgt spid="7065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5"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31746" name="Rectangle 2"/>
          <p:cNvSpPr>
            <a:spLocks noGrp="1" noChangeArrowheads="1"/>
          </p:cNvSpPr>
          <p:nvPr>
            <p:ph type="subTitle" idx="1"/>
          </p:nvPr>
        </p:nvSpPr>
        <p:spPr>
          <a:xfrm>
            <a:off x="0" y="260350"/>
            <a:ext cx="9144000" cy="7200900"/>
          </a:xfrm>
        </p:spPr>
        <p:txBody>
          <a:bodyPr>
            <a:normAutofit fontScale="92500" lnSpcReduction="10000"/>
          </a:bodyPr>
          <a:lstStyle/>
          <a:p>
            <a:pPr eaLnBrk="1" hangingPunct="1">
              <a:lnSpc>
                <a:spcPct val="80000"/>
              </a:lnSpc>
            </a:pPr>
            <a:endParaRPr lang="it-IT" i="1" dirty="0" smtClean="0">
              <a:solidFill>
                <a:srgbClr val="FF0000"/>
              </a:solidFill>
              <a:latin typeface="American Typewriter"/>
              <a:cs typeface="American Typewriter"/>
            </a:endParaRPr>
          </a:p>
          <a:p>
            <a:pPr eaLnBrk="1" hangingPunct="1">
              <a:lnSpc>
                <a:spcPct val="80000"/>
              </a:lnSpc>
            </a:pPr>
            <a:endParaRPr lang="it-IT" i="1" dirty="0" smtClean="0">
              <a:solidFill>
                <a:srgbClr val="FF0000"/>
              </a:solidFill>
              <a:latin typeface="American Typewriter"/>
              <a:cs typeface="American Typewriter"/>
            </a:endParaRPr>
          </a:p>
          <a:p>
            <a:pPr eaLnBrk="1" hangingPunct="1">
              <a:lnSpc>
                <a:spcPct val="80000"/>
              </a:lnSpc>
            </a:pPr>
            <a:endParaRPr lang="it-IT" i="1" dirty="0" smtClean="0">
              <a:solidFill>
                <a:srgbClr val="FF0000"/>
              </a:solidFill>
              <a:latin typeface="American Typewriter"/>
              <a:cs typeface="American Typewriter"/>
            </a:endParaRPr>
          </a:p>
          <a:p>
            <a:pPr eaLnBrk="1" hangingPunct="1">
              <a:lnSpc>
                <a:spcPct val="80000"/>
              </a:lnSpc>
            </a:pPr>
            <a:endParaRPr lang="it-IT" i="1" dirty="0" smtClean="0">
              <a:solidFill>
                <a:srgbClr val="FF0000"/>
              </a:solidFill>
              <a:latin typeface="American Typewriter"/>
              <a:cs typeface="American Typewriter"/>
            </a:endParaRPr>
          </a:p>
          <a:p>
            <a:pPr eaLnBrk="1" hangingPunct="1">
              <a:lnSpc>
                <a:spcPct val="80000"/>
              </a:lnSpc>
            </a:pPr>
            <a:r>
              <a:rPr lang="it-IT" i="1" dirty="0" smtClean="0">
                <a:solidFill>
                  <a:srgbClr val="FF0000"/>
                </a:solidFill>
                <a:latin typeface="American Typewriter"/>
                <a:cs typeface="American Typewriter"/>
              </a:rPr>
              <a:t>DURANTE </a:t>
            </a:r>
            <a:r>
              <a:rPr lang="it-IT" sz="2400" i="1" dirty="0" smtClean="0">
                <a:solidFill>
                  <a:srgbClr val="FF0000"/>
                </a:solidFill>
                <a:latin typeface="American Typewriter"/>
                <a:cs typeface="American Typewriter"/>
              </a:rPr>
              <a:t> QUESTI 58 ANNI</a:t>
            </a:r>
          </a:p>
          <a:p>
            <a:pPr eaLnBrk="1" hangingPunct="1">
              <a:lnSpc>
                <a:spcPct val="80000"/>
              </a:lnSpc>
            </a:pPr>
            <a:r>
              <a:rPr lang="it-IT" sz="2400" b="1" i="1" dirty="0" smtClean="0">
                <a:solidFill>
                  <a:srgbClr val="3366FF"/>
                </a:solidFill>
                <a:latin typeface="American Typewriter"/>
                <a:cs typeface="American Typewriter"/>
              </a:rPr>
              <a:t>ANFFAS</a:t>
            </a:r>
          </a:p>
          <a:p>
            <a:pPr eaLnBrk="1" hangingPunct="1">
              <a:lnSpc>
                <a:spcPct val="80000"/>
              </a:lnSpc>
            </a:pPr>
            <a:r>
              <a:rPr lang="it-IT" sz="2400" i="1" dirty="0" smtClean="0">
                <a:solidFill>
                  <a:srgbClr val="FF0000"/>
                </a:solidFill>
                <a:latin typeface="American Typewriter"/>
                <a:cs typeface="American Typewriter"/>
              </a:rPr>
              <a:t> SI E’  CONTRADDISTINTA</a:t>
            </a:r>
          </a:p>
          <a:p>
            <a:pPr eaLnBrk="1" hangingPunct="1">
              <a:lnSpc>
                <a:spcPct val="80000"/>
              </a:lnSpc>
            </a:pPr>
            <a:r>
              <a:rPr lang="it-IT" sz="2400" i="1" dirty="0" smtClean="0">
                <a:solidFill>
                  <a:srgbClr val="FF0000"/>
                </a:solidFill>
                <a:latin typeface="American Typewriter"/>
                <a:cs typeface="American Typewriter"/>
              </a:rPr>
              <a:t> NELLA COSTRUZIONE DEL </a:t>
            </a:r>
            <a:r>
              <a:rPr lang="it-IT" sz="2400" i="1" dirty="0">
                <a:solidFill>
                  <a:srgbClr val="FF0000"/>
                </a:solidFill>
                <a:latin typeface="American Typewriter"/>
                <a:cs typeface="American Typewriter"/>
              </a:rPr>
              <a:t>DIRITTO DI </a:t>
            </a:r>
            <a:r>
              <a:rPr lang="it-IT" sz="2400" i="1" dirty="0" smtClean="0">
                <a:solidFill>
                  <a:srgbClr val="FF0000"/>
                </a:solidFill>
                <a:latin typeface="American Typewriter"/>
                <a:cs typeface="American Typewriter"/>
              </a:rPr>
              <a:t>CITTADINANZA</a:t>
            </a:r>
          </a:p>
          <a:p>
            <a:pPr eaLnBrk="1" hangingPunct="1">
              <a:lnSpc>
                <a:spcPct val="80000"/>
              </a:lnSpc>
            </a:pPr>
            <a:r>
              <a:rPr lang="it-IT" sz="2400" b="1" i="1" dirty="0" smtClean="0">
                <a:solidFill>
                  <a:srgbClr val="FF0000"/>
                </a:solidFill>
                <a:latin typeface="American Typewriter"/>
                <a:cs typeface="American Typewriter"/>
              </a:rPr>
              <a:t>…</a:t>
            </a:r>
            <a:r>
              <a:rPr lang="it-IT" sz="2400" b="1" i="1" dirty="0">
                <a:solidFill>
                  <a:srgbClr val="FF0000"/>
                </a:solidFill>
                <a:latin typeface="American Typewriter"/>
                <a:cs typeface="American Typewriter"/>
              </a:rPr>
              <a:t>UGUAGLIANZA, </a:t>
            </a:r>
            <a:endParaRPr lang="it-IT" sz="2400" b="1" i="1" dirty="0" smtClean="0">
              <a:solidFill>
                <a:srgbClr val="FF0000"/>
              </a:solidFill>
              <a:latin typeface="American Typewriter"/>
              <a:cs typeface="American Typewriter"/>
            </a:endParaRPr>
          </a:p>
          <a:p>
            <a:pPr eaLnBrk="1" hangingPunct="1">
              <a:lnSpc>
                <a:spcPct val="80000"/>
              </a:lnSpc>
            </a:pPr>
            <a:r>
              <a:rPr lang="it-IT" sz="2400" b="1" i="1" dirty="0" smtClean="0">
                <a:solidFill>
                  <a:srgbClr val="FF0000"/>
                </a:solidFill>
                <a:latin typeface="American Typewriter"/>
                <a:cs typeface="American Typewriter"/>
              </a:rPr>
              <a:t>DIGNITA</a:t>
            </a:r>
            <a:r>
              <a:rPr lang="it-IT" sz="2400" b="1" i="1" dirty="0">
                <a:solidFill>
                  <a:srgbClr val="FF0000"/>
                </a:solidFill>
                <a:latin typeface="American Typewriter"/>
                <a:cs typeface="American Typewriter"/>
              </a:rPr>
              <a:t>’ DELLA PERSONA, </a:t>
            </a:r>
            <a:endParaRPr lang="it-IT" sz="2400" b="1" i="1" dirty="0" smtClean="0">
              <a:solidFill>
                <a:srgbClr val="FF0000"/>
              </a:solidFill>
              <a:latin typeface="American Typewriter"/>
              <a:cs typeface="American Typewriter"/>
            </a:endParaRPr>
          </a:p>
          <a:p>
            <a:pPr eaLnBrk="1" hangingPunct="1">
              <a:lnSpc>
                <a:spcPct val="80000"/>
              </a:lnSpc>
            </a:pPr>
            <a:r>
              <a:rPr lang="it-IT" sz="2400" b="1" i="1" dirty="0" smtClean="0">
                <a:solidFill>
                  <a:srgbClr val="FF0000"/>
                </a:solidFill>
                <a:latin typeface="American Typewriter"/>
                <a:cs typeface="American Typewriter"/>
              </a:rPr>
              <a:t>PARI </a:t>
            </a:r>
            <a:r>
              <a:rPr lang="it-IT" sz="2400" b="1" i="1" dirty="0">
                <a:solidFill>
                  <a:srgbClr val="FF0000"/>
                </a:solidFill>
                <a:latin typeface="American Typewriter"/>
                <a:cs typeface="American Typewriter"/>
              </a:rPr>
              <a:t>OPPORTUNITA’</a:t>
            </a:r>
            <a:r>
              <a:rPr lang="it-IT" sz="2400" b="1" i="1" dirty="0" smtClean="0">
                <a:solidFill>
                  <a:srgbClr val="FF0000"/>
                </a:solidFill>
                <a:latin typeface="American Typewriter"/>
                <a:cs typeface="American Typewriter"/>
              </a:rPr>
              <a:t>,</a:t>
            </a:r>
          </a:p>
          <a:p>
            <a:pPr eaLnBrk="1" hangingPunct="1">
              <a:lnSpc>
                <a:spcPct val="80000"/>
              </a:lnSpc>
            </a:pPr>
            <a:r>
              <a:rPr lang="it-IT" sz="2400" b="1" i="1" dirty="0" smtClean="0">
                <a:solidFill>
                  <a:srgbClr val="FF0000"/>
                </a:solidFill>
                <a:latin typeface="American Typewriter"/>
                <a:cs typeface="American Typewriter"/>
              </a:rPr>
              <a:t>NON DISCRIMINAZIONE</a:t>
            </a:r>
            <a:r>
              <a:rPr lang="it-IT" sz="2400" b="1" i="1" dirty="0">
                <a:solidFill>
                  <a:srgbClr val="FF0000"/>
                </a:solidFill>
                <a:latin typeface="American Typewriter"/>
                <a:cs typeface="American Typewriter"/>
              </a:rPr>
              <a:t>, </a:t>
            </a:r>
            <a:r>
              <a:rPr lang="it-IT" sz="2400" b="1" i="1" dirty="0" smtClean="0">
                <a:solidFill>
                  <a:srgbClr val="FF0000"/>
                </a:solidFill>
                <a:latin typeface="American Typewriter"/>
                <a:cs typeface="American Typewriter"/>
              </a:rPr>
              <a:t> </a:t>
            </a:r>
          </a:p>
          <a:p>
            <a:pPr eaLnBrk="1" hangingPunct="1">
              <a:lnSpc>
                <a:spcPct val="80000"/>
              </a:lnSpc>
            </a:pPr>
            <a:r>
              <a:rPr lang="it-IT" sz="2400" b="1" i="1" dirty="0" smtClean="0">
                <a:solidFill>
                  <a:srgbClr val="FF0000"/>
                </a:solidFill>
                <a:latin typeface="American Typewriter"/>
                <a:cs typeface="American Typewriter"/>
              </a:rPr>
              <a:t>COINVOLGIMENTO </a:t>
            </a:r>
            <a:r>
              <a:rPr lang="it-IT" sz="2400" b="1" i="1" dirty="0">
                <a:solidFill>
                  <a:srgbClr val="FF0000"/>
                </a:solidFill>
                <a:latin typeface="American Typewriter"/>
                <a:cs typeface="American Typewriter"/>
              </a:rPr>
              <a:t>NELLE SCELTE, </a:t>
            </a:r>
            <a:endParaRPr lang="it-IT" sz="2400" b="1" i="1" dirty="0" smtClean="0">
              <a:solidFill>
                <a:srgbClr val="FF0000"/>
              </a:solidFill>
              <a:latin typeface="American Typewriter"/>
              <a:cs typeface="American Typewriter"/>
            </a:endParaRPr>
          </a:p>
          <a:p>
            <a:pPr>
              <a:lnSpc>
                <a:spcPct val="80000"/>
              </a:lnSpc>
            </a:pPr>
            <a:r>
              <a:rPr lang="it-IT" sz="2400" b="1" i="1" dirty="0" smtClean="0">
                <a:solidFill>
                  <a:srgbClr val="FF0000"/>
                </a:solidFill>
                <a:latin typeface="American Typewriter"/>
                <a:cs typeface="American Typewriter"/>
              </a:rPr>
              <a:t>INCLUSIONE </a:t>
            </a:r>
            <a:r>
              <a:rPr lang="it-IT" sz="2400" b="1" i="1" dirty="0">
                <a:solidFill>
                  <a:srgbClr val="FF0000"/>
                </a:solidFill>
                <a:latin typeface="American Typewriter"/>
                <a:cs typeface="American Typewriter"/>
              </a:rPr>
              <a:t>SOCIALE</a:t>
            </a:r>
            <a:r>
              <a:rPr lang="it-IT" b="1" i="1" dirty="0" smtClean="0">
                <a:solidFill>
                  <a:srgbClr val="FF0000"/>
                </a:solidFill>
                <a:latin typeface="American Typewriter"/>
                <a:cs typeface="American Typewriter"/>
              </a:rPr>
              <a:t>…</a:t>
            </a:r>
          </a:p>
          <a:p>
            <a:pPr>
              <a:lnSpc>
                <a:spcPct val="80000"/>
              </a:lnSpc>
            </a:pPr>
            <a:endParaRPr lang="it-IT" b="1" i="1" dirty="0" smtClean="0">
              <a:solidFill>
                <a:srgbClr val="3366FF"/>
              </a:solidFill>
              <a:latin typeface="American Typewriter"/>
              <a:cs typeface="American Typewriter"/>
            </a:endParaRPr>
          </a:p>
          <a:p>
            <a:pPr>
              <a:lnSpc>
                <a:spcPct val="80000"/>
              </a:lnSpc>
            </a:pPr>
            <a:endParaRPr lang="it-IT" i="1" dirty="0" smtClean="0">
              <a:solidFill>
                <a:srgbClr val="FF0000"/>
              </a:solidFill>
              <a:latin typeface="American Typewriter"/>
              <a:cs typeface="American Typewriter"/>
            </a:endParaRPr>
          </a:p>
          <a:p>
            <a:endParaRPr lang="it-IT" sz="1800" dirty="0"/>
          </a:p>
          <a:p>
            <a:endParaRPr lang="it-IT" sz="1800" dirty="0"/>
          </a:p>
          <a:p>
            <a:r>
              <a:rPr lang="it-IT" sz="1600" dirty="0">
                <a:solidFill>
                  <a:srgbClr val="660066"/>
                </a:solidFill>
              </a:rPr>
              <a:t>Dichiarazione universale dei diritti dell'uomo del 1948:</a:t>
            </a:r>
          </a:p>
          <a:p>
            <a:r>
              <a:rPr lang="it-IT" sz="1600" dirty="0">
                <a:solidFill>
                  <a:srgbClr val="660066"/>
                </a:solidFill>
              </a:rPr>
              <a:t>Art. 19:  Ogni individuo ha il diritto alla libertà di opinione e di espressione</a:t>
            </a:r>
            <a:r>
              <a:rPr lang="it-IT" sz="1800" dirty="0">
                <a:solidFill>
                  <a:srgbClr val="660066"/>
                </a:solidFill>
              </a:rPr>
              <a:t>…</a:t>
            </a:r>
            <a:endParaRPr lang="it-IT" i="1" dirty="0">
              <a:solidFill>
                <a:srgbClr val="660066"/>
              </a:solidFill>
              <a:latin typeface="American Typewriter"/>
              <a:cs typeface="American Typewriter"/>
            </a:endParaRPr>
          </a:p>
          <a:p>
            <a:pPr algn="l">
              <a:lnSpc>
                <a:spcPct val="80000"/>
              </a:lnSpc>
            </a:pPr>
            <a:endParaRPr lang="it-IT" b="1" dirty="0">
              <a:solidFill>
                <a:srgbClr val="660066"/>
              </a:solidFill>
              <a:cs typeface="Calibri"/>
            </a:endParaRPr>
          </a:p>
          <a:p>
            <a:pPr eaLnBrk="1" hangingPunct="1">
              <a:lnSpc>
                <a:spcPct val="80000"/>
              </a:lnSpc>
            </a:pPr>
            <a:endParaRPr lang="it-IT" sz="2400" i="1" dirty="0" smtClean="0">
              <a:solidFill>
                <a:srgbClr val="FF0000"/>
              </a:solidFill>
              <a:latin typeface="American Typewriter"/>
              <a:cs typeface="American Typewriter"/>
            </a:endParaRPr>
          </a:p>
          <a:p>
            <a:pPr eaLnBrk="1" hangingPunct="1">
              <a:lnSpc>
                <a:spcPct val="80000"/>
              </a:lnSpc>
            </a:pPr>
            <a:r>
              <a:rPr lang="it-IT" sz="2400" i="1" dirty="0" smtClean="0">
                <a:solidFill>
                  <a:srgbClr val="FF0000"/>
                </a:solidFill>
                <a:latin typeface="American Typewriter"/>
                <a:cs typeface="American Typewriter"/>
              </a:rPr>
              <a:t> </a:t>
            </a:r>
          </a:p>
        </p:txBody>
      </p:sp>
      <p:sp>
        <p:nvSpPr>
          <p:cNvPr id="31747"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FE00E3-8603-1B41-8967-BC7E7CE2157A}" type="slidenum">
              <a:rPr lang="it-IT" sz="1200">
                <a:solidFill>
                  <a:srgbClr val="898989"/>
                </a:solidFill>
              </a:rPr>
              <a:pPr eaLnBrk="1" hangingPunct="1"/>
              <a:t>3</a:t>
            </a:fld>
            <a:endParaRPr lang="it-IT" sz="1200">
              <a:solidFill>
                <a:srgbClr val="898989"/>
              </a:solidFill>
            </a:endParaRPr>
          </a:p>
        </p:txBody>
      </p:sp>
      <p:pic>
        <p:nvPicPr>
          <p:cNvPr id="31748"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78571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3"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50180" name="Rectangle 2"/>
          <p:cNvSpPr>
            <a:spLocks noGrp="1" noChangeArrowheads="1"/>
          </p:cNvSpPr>
          <p:nvPr>
            <p:ph type="subTitle" idx="1"/>
          </p:nvPr>
        </p:nvSpPr>
        <p:spPr>
          <a:xfrm>
            <a:off x="251520" y="-315416"/>
            <a:ext cx="8784976" cy="7201173"/>
          </a:xfrm>
          <a:extLst/>
        </p:spPr>
        <p:txBody>
          <a:bodyPr rtlCol="0">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endPar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pple Casual"/>
            </a:endParaRPr>
          </a:p>
          <a:p>
            <a:pPr eaLnBrk="1" hangingPunct="1">
              <a:lnSpc>
                <a:spcPct val="80000"/>
              </a:lnSpc>
              <a:defRPr/>
            </a:pPr>
            <a:endPar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pple Casual"/>
            </a:endParaRPr>
          </a:p>
          <a:p>
            <a:pPr eaLnBrk="1" hangingPunct="1">
              <a:lnSpc>
                <a:spcPct val="80000"/>
              </a:lnSpc>
              <a:defRPr/>
            </a:pPr>
            <a:endPar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pple Casual"/>
            </a:endParaRPr>
          </a:p>
          <a:p>
            <a:pPr>
              <a:defRPr/>
            </a:pPr>
            <a:r>
              <a:rPr lang="it-IT"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merican Typewriter"/>
                <a:cs typeface="American Typewriter"/>
              </a:rPr>
              <a:t> </a:t>
            </a:r>
            <a:r>
              <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rPr>
              <a:t> QUINDI</a:t>
            </a:r>
          </a:p>
          <a:p>
            <a:pPr>
              <a:defRPr/>
            </a:pPr>
            <a:endPar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endParaRPr>
          </a:p>
          <a:p>
            <a:pPr>
              <a:defRPr/>
            </a:pPr>
            <a:r>
              <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rPr>
              <a:t> MAI PIU’ </a:t>
            </a:r>
          </a:p>
          <a:p>
            <a:pPr>
              <a:defRPr/>
            </a:pPr>
            <a:r>
              <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rPr>
              <a:t>GIUNGERE IMPREPARATI </a:t>
            </a:r>
          </a:p>
          <a:p>
            <a:pPr>
              <a:defRPr/>
            </a:pPr>
            <a:r>
              <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rPr>
              <a:t>E  SENZA RISPOSTE  </a:t>
            </a:r>
          </a:p>
          <a:p>
            <a:pPr>
              <a:defRPr/>
            </a:pPr>
            <a:r>
              <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rPr>
              <a:t>ALL’INFAUSTO GIORNO </a:t>
            </a:r>
          </a:p>
          <a:p>
            <a:pPr>
              <a:defRPr/>
            </a:pPr>
            <a:endParaRPr lang="it-IT" sz="3600" b="1" dirty="0">
              <a:ln w="11430"/>
              <a:solidFill>
                <a:srgbClr val="0000FF"/>
              </a:solidFill>
              <a:effectLst>
                <a:outerShdw blurRad="50800" dist="39000" dir="5460000" algn="tl">
                  <a:srgbClr val="000000">
                    <a:alpha val="38000"/>
                  </a:srgbClr>
                </a:outerShdw>
              </a:effectLst>
              <a:latin typeface="American Typewriter"/>
              <a:cs typeface="American Typewriter"/>
            </a:endParaRPr>
          </a:p>
          <a:p>
            <a:pPr>
              <a:defRPr/>
            </a:pPr>
            <a:r>
              <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rPr>
              <a:t>E, DOPO DI NOI, </a:t>
            </a:r>
          </a:p>
          <a:p>
            <a:pPr>
              <a:defRPr/>
            </a:pPr>
            <a:r>
              <a:rPr lang="it-IT" sz="3600" b="1" dirty="0" smtClean="0">
                <a:ln w="11430"/>
                <a:solidFill>
                  <a:srgbClr val="0000FF"/>
                </a:solidFill>
                <a:effectLst>
                  <a:outerShdw blurRad="50800" dist="39000" dir="5460000" algn="tl">
                    <a:srgbClr val="000000">
                      <a:alpha val="38000"/>
                    </a:srgbClr>
                  </a:outerShdw>
                </a:effectLst>
                <a:latin typeface="American Typewriter"/>
                <a:cs typeface="American Typewriter"/>
              </a:rPr>
              <a:t>CHE NE SARA’ DI NOSTRO FIGLIO ?</a:t>
            </a:r>
          </a:p>
        </p:txBody>
      </p:sp>
      <p:sp>
        <p:nvSpPr>
          <p:cNvPr id="74755"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D2A759-A87E-3B4D-8BA8-8AEA68FD9169}" type="slidenum">
              <a:rPr lang="it-IT" sz="1200">
                <a:solidFill>
                  <a:srgbClr val="898989"/>
                </a:solidFill>
              </a:rPr>
              <a:pPr eaLnBrk="1" hangingPunct="1"/>
              <a:t>30</a:t>
            </a:fld>
            <a:endParaRPr lang="it-IT" sz="1200">
              <a:solidFill>
                <a:srgbClr val="898989"/>
              </a:solidFill>
            </a:endParaRPr>
          </a:p>
        </p:txBody>
      </p:sp>
      <p:pic>
        <p:nvPicPr>
          <p:cNvPr id="74756"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49040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fontScale="92500" lnSpcReduction="20000"/>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r>
              <a:rPr lang="it-IT" sz="2600" i="1" dirty="0" smtClean="0">
                <a:solidFill>
                  <a:srgbClr val="660066"/>
                </a:solidFill>
                <a:effectLst>
                  <a:outerShdw blurRad="38100" dist="38100" dir="2700000" algn="tl">
                    <a:srgbClr val="DDDDDD"/>
                  </a:outerShdw>
                </a:effectLst>
                <a:latin typeface="American Typewriter"/>
                <a:ea typeface="ＭＳ Ｐゴシック" charset="0"/>
                <a:cs typeface="American Typewriter"/>
              </a:rPr>
              <a:t>L’AZIONE DI ANFFAS </a:t>
            </a:r>
          </a:p>
          <a:p>
            <a:pPr>
              <a:lnSpc>
                <a:spcPct val="80000"/>
              </a:lnSpc>
              <a:defRPr/>
            </a:pPr>
            <a:r>
              <a:rPr lang="it-IT" sz="2600" i="1" dirty="0" smtClean="0">
                <a:solidFill>
                  <a:srgbClr val="660066"/>
                </a:solidFill>
                <a:effectLst>
                  <a:outerShdw blurRad="38100" dist="38100" dir="2700000" algn="tl">
                    <a:srgbClr val="DDDDDD"/>
                  </a:outerShdw>
                </a:effectLst>
                <a:latin typeface="American Typewriter"/>
                <a:cs typeface="American Typewriter"/>
              </a:rPr>
              <a:t>TESA AD INFLUENZARE  </a:t>
            </a:r>
            <a:r>
              <a:rPr lang="it-IT" sz="2600" i="1" dirty="0">
                <a:solidFill>
                  <a:srgbClr val="660066"/>
                </a:solidFill>
                <a:effectLst>
                  <a:outerShdw blurRad="38100" dist="38100" dir="2700000" algn="tl">
                    <a:srgbClr val="DDDDDD"/>
                  </a:outerShdw>
                </a:effectLst>
                <a:latin typeface="American Typewriter"/>
                <a:cs typeface="American Typewriter"/>
              </a:rPr>
              <a:t>L’IMPIANTO </a:t>
            </a:r>
          </a:p>
          <a:p>
            <a:pPr>
              <a:lnSpc>
                <a:spcPct val="80000"/>
              </a:lnSpc>
              <a:defRPr/>
            </a:pPr>
            <a:r>
              <a:rPr lang="it-IT" sz="2600" i="1" dirty="0">
                <a:solidFill>
                  <a:srgbClr val="660066"/>
                </a:solidFill>
                <a:effectLst>
                  <a:outerShdw blurRad="38100" dist="38100" dir="2700000" algn="tl">
                    <a:srgbClr val="DDDDDD"/>
                  </a:outerShdw>
                </a:effectLst>
                <a:latin typeface="American Typewriter"/>
                <a:cs typeface="American Typewriter"/>
              </a:rPr>
              <a:t>DEL TESTO </a:t>
            </a:r>
            <a:r>
              <a:rPr lang="it-IT" sz="2600" i="1" dirty="0" smtClean="0">
                <a:solidFill>
                  <a:srgbClr val="660066"/>
                </a:solidFill>
                <a:effectLst>
                  <a:outerShdw blurRad="38100" dist="38100" dir="2700000" algn="tl">
                    <a:srgbClr val="DDDDDD"/>
                  </a:outerShdw>
                </a:effectLst>
                <a:latin typeface="American Typewriter"/>
                <a:cs typeface="American Typewriter"/>
              </a:rPr>
              <a:t>DELLA </a:t>
            </a:r>
            <a:r>
              <a:rPr lang="it-IT" sz="2600" i="1" dirty="0">
                <a:solidFill>
                  <a:srgbClr val="660066"/>
                </a:solidFill>
                <a:effectLst>
                  <a:outerShdw blurRad="38100" dist="38100" dir="2700000" algn="tl">
                    <a:srgbClr val="DDDDDD"/>
                  </a:outerShdw>
                </a:effectLst>
                <a:latin typeface="American Typewriter"/>
                <a:cs typeface="American Typewriter"/>
              </a:rPr>
              <a:t>LEGGE </a:t>
            </a:r>
            <a:endParaRPr lang="it-IT" sz="2600" i="1" dirty="0" smtClean="0">
              <a:solidFill>
                <a:srgbClr val="660066"/>
              </a:solidFill>
              <a:effectLst>
                <a:outerShdw blurRad="38100" dist="38100" dir="2700000" algn="tl">
                  <a:srgbClr val="DDDDDD"/>
                </a:outerShdw>
              </a:effectLst>
              <a:latin typeface="American Typewriter"/>
              <a:cs typeface="American Typewriter"/>
            </a:endParaRPr>
          </a:p>
          <a:p>
            <a:pPr>
              <a:lnSpc>
                <a:spcPct val="80000"/>
              </a:lnSpc>
              <a:defRPr/>
            </a:pPr>
            <a:r>
              <a:rPr lang="it-IT" sz="2600" i="1" dirty="0" smtClean="0">
                <a:solidFill>
                  <a:srgbClr val="660066"/>
                </a:solidFill>
                <a:effectLst>
                  <a:outerShdw blurRad="38100" dist="38100" dir="2700000" algn="tl">
                    <a:srgbClr val="DDDDDD"/>
                  </a:outerShdw>
                </a:effectLst>
                <a:latin typeface="American Typewriter"/>
                <a:cs typeface="American Typewriter"/>
              </a:rPr>
              <a:t>22.6.2016  - N.112</a:t>
            </a:r>
            <a:endParaRPr lang="it-IT" sz="2600" i="1" dirty="0">
              <a:solidFill>
                <a:srgbClr val="660066"/>
              </a:solidFill>
              <a:effectLst>
                <a:outerShdw blurRad="38100" dist="38100" dir="2700000" algn="tl">
                  <a:srgbClr val="DDDDDD"/>
                </a:outerShdw>
              </a:effectLst>
              <a:latin typeface="American Typewriter"/>
              <a:cs typeface="American Typewriter"/>
            </a:endParaRPr>
          </a:p>
          <a:p>
            <a:pPr>
              <a:lnSpc>
                <a:spcPct val="80000"/>
              </a:lnSpc>
            </a:pPr>
            <a:endParaRPr lang="it-IT" sz="4000" dirty="0" smtClean="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più </a:t>
            </a:r>
            <a:r>
              <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rPr>
              <a:t>di un anno e mezzo  di lavoro… </a:t>
            </a:r>
            <a:r>
              <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 </a:t>
            </a:r>
            <a:endPar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endPar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numerose   udizioni nelle Commissioni </a:t>
            </a:r>
          </a:p>
          <a:p>
            <a:pPr>
              <a:lnSpc>
                <a:spcPct val="80000"/>
              </a:lnSpc>
            </a:pPr>
            <a:endPar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Affari </a:t>
            </a:r>
            <a:r>
              <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rPr>
              <a:t>Sociali della Camera </a:t>
            </a:r>
            <a:endPar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e</a:t>
            </a:r>
            <a:endPar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 </a:t>
            </a:r>
            <a:r>
              <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rPr>
              <a:t>Lavoro e Previdenza Sociale del Senato </a:t>
            </a:r>
          </a:p>
          <a:p>
            <a:pPr>
              <a:lnSpc>
                <a:spcPct val="80000"/>
              </a:lnSpc>
            </a:pPr>
            <a:endPar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rPr>
              <a:t>per addivenire ad un testo unico </a:t>
            </a:r>
            <a:endPar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endPar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rPr>
              <a:t>che  </a:t>
            </a:r>
            <a:r>
              <a:rPr lang="it-IT" sz="2800" b="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abbiamo  </a:t>
            </a:r>
            <a:r>
              <a:rPr lang="it-IT" sz="2800" b="1" dirty="0">
                <a:solidFill>
                  <a:srgbClr val="FF0000"/>
                </a:solidFill>
                <a:effectLst>
                  <a:outerShdw blurRad="38100" dist="38100" dir="2700000" algn="tl">
                    <a:srgbClr val="DDDDDD"/>
                  </a:outerShdw>
                </a:effectLst>
                <a:latin typeface="American Typewriter"/>
                <a:ea typeface="ＭＳ Ｐゴシック" charset="0"/>
                <a:cs typeface="American Typewriter"/>
              </a:rPr>
              <a:t>pro-attivamente  influenzato </a:t>
            </a:r>
          </a:p>
          <a:p>
            <a:pPr>
              <a:lnSpc>
                <a:spcPct val="80000"/>
              </a:lnSpc>
              <a:defRPr/>
            </a:pPr>
            <a:endParaRPr lang="it-IT" sz="4000" dirty="0">
              <a:solidFill>
                <a:srgbClr val="660066"/>
              </a:solidFill>
              <a:latin typeface="American Typewriter"/>
              <a:cs typeface="American Typewriter"/>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31</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63699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1">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1">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1">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51">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51">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childTnLst>
                                    <p:animClr clrSpc="rgb" dir="cw">
                                      <p:cBhvr override="childStyle">
                                        <p:cTn id="50" dur="2000" fill="hold"/>
                                        <p:tgtEl>
                                          <p:spTgt spid="2051">
                                            <p:txEl>
                                              <p:pRg st="6" end="6"/>
                                            </p:txEl>
                                          </p:spTgt>
                                        </p:tgtEl>
                                        <p:attrNameLst>
                                          <p:attrName>style.color</p:attrName>
                                        </p:attrNameLst>
                                      </p:cBhvr>
                                      <p:to>
                                        <a:schemeClr val="accent2"/>
                                      </p:to>
                                    </p:animClr>
                                  </p:childTnLst>
                                </p:cTn>
                              </p:par>
                              <p:par>
                                <p:cTn id="51" presetID="3" presetClass="emph" presetSubtype="2" fill="hold" nodeType="withEffect">
                                  <p:stCondLst>
                                    <p:cond delay="0"/>
                                  </p:stCondLst>
                                  <p:childTnLst>
                                    <p:animClr clrSpc="rgb" dir="cw">
                                      <p:cBhvr override="childStyle">
                                        <p:cTn id="52" dur="2000" fill="hold"/>
                                        <p:tgtEl>
                                          <p:spTgt spid="2051">
                                            <p:txEl>
                                              <p:pRg st="8" end="8"/>
                                            </p:txEl>
                                          </p:spTgt>
                                        </p:tgtEl>
                                        <p:attrNameLst>
                                          <p:attrName>style.color</p:attrName>
                                        </p:attrNameLst>
                                      </p:cBhvr>
                                      <p:to>
                                        <a:schemeClr val="accent2"/>
                                      </p:to>
                                    </p:animClr>
                                  </p:childTnLst>
                                </p:cTn>
                              </p:par>
                              <p:par>
                                <p:cTn id="53" presetID="3" presetClass="emph" presetSubtype="2" fill="hold" nodeType="withEffect">
                                  <p:stCondLst>
                                    <p:cond delay="0"/>
                                  </p:stCondLst>
                                  <p:childTnLst>
                                    <p:animClr clrSpc="rgb" dir="cw">
                                      <p:cBhvr override="childStyle">
                                        <p:cTn id="54" dur="2000" fill="hold"/>
                                        <p:tgtEl>
                                          <p:spTgt spid="2051">
                                            <p:txEl>
                                              <p:pRg st="10" end="10"/>
                                            </p:txEl>
                                          </p:spTgt>
                                        </p:tgtEl>
                                        <p:attrNameLst>
                                          <p:attrName>style.color</p:attrName>
                                        </p:attrNameLst>
                                      </p:cBhvr>
                                      <p:to>
                                        <a:schemeClr val="accent2"/>
                                      </p:to>
                                    </p:animClr>
                                  </p:childTnLst>
                                </p:cTn>
                              </p:par>
                              <p:par>
                                <p:cTn id="55" presetID="3" presetClass="emph" presetSubtype="2" fill="hold" nodeType="withEffect">
                                  <p:stCondLst>
                                    <p:cond delay="0"/>
                                  </p:stCondLst>
                                  <p:childTnLst>
                                    <p:animClr clrSpc="rgb" dir="cw">
                                      <p:cBhvr override="childStyle">
                                        <p:cTn id="56" dur="2000" fill="hold"/>
                                        <p:tgtEl>
                                          <p:spTgt spid="2051">
                                            <p:txEl>
                                              <p:pRg st="11" end="11"/>
                                            </p:txEl>
                                          </p:spTgt>
                                        </p:tgtEl>
                                        <p:attrNameLst>
                                          <p:attrName>style.color</p:attrName>
                                        </p:attrNameLst>
                                      </p:cBhvr>
                                      <p:to>
                                        <a:schemeClr val="accent2"/>
                                      </p:to>
                                    </p:animClr>
                                  </p:childTnLst>
                                </p:cTn>
                              </p:par>
                              <p:par>
                                <p:cTn id="57" presetID="3" presetClass="emph" presetSubtype="2" fill="hold" nodeType="withEffect">
                                  <p:stCondLst>
                                    <p:cond delay="0"/>
                                  </p:stCondLst>
                                  <p:childTnLst>
                                    <p:animClr clrSpc="rgb" dir="cw">
                                      <p:cBhvr override="childStyle">
                                        <p:cTn id="58" dur="2000" fill="hold"/>
                                        <p:tgtEl>
                                          <p:spTgt spid="2051">
                                            <p:txEl>
                                              <p:pRg st="12" end="1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32</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111304" y="1817038"/>
            <a:ext cx="6756019" cy="3970318"/>
          </a:xfrm>
          <a:prstGeom prst="rect">
            <a:avLst/>
          </a:prstGeom>
        </p:spPr>
        <p:txBody>
          <a:bodyPr wrap="square">
            <a:spAutoFit/>
          </a:bodyPr>
          <a:lstStyle/>
          <a:p>
            <a:r>
              <a:rPr lang="it-IT" dirty="0"/>
              <a:t>Un primo tentativo  di testo di legge  in Commissione Affari Sociali della Camera da parte dell’</a:t>
            </a:r>
            <a:r>
              <a:rPr lang="it-IT" dirty="0" err="1"/>
              <a:t>On.Livia</a:t>
            </a:r>
            <a:r>
              <a:rPr lang="it-IT" dirty="0"/>
              <a:t> Turco tra il 2011 e il  2012,   falliva per la sordità dell’esecutivo in carica. </a:t>
            </a:r>
            <a:endParaRPr lang="it-IT" dirty="0" smtClean="0"/>
          </a:p>
          <a:p>
            <a:endParaRPr lang="it-IT" dirty="0"/>
          </a:p>
          <a:p>
            <a:r>
              <a:rPr lang="it-IT" dirty="0"/>
              <a:t>Il Governo sosteneva che prima di procedere a legiferare occorreva affrontare le dinamiche della ricomposizione delle risorse all’interno di un  più vasto progetto di riforma basato sui criteri dell’universalismo selettivo.  </a:t>
            </a:r>
            <a:endParaRPr lang="it-IT" dirty="0" smtClean="0"/>
          </a:p>
          <a:p>
            <a:endParaRPr lang="it-IT" dirty="0"/>
          </a:p>
          <a:p>
            <a:r>
              <a:rPr lang="it-IT" dirty="0"/>
              <a:t>Un  gruppo di parlamentari  delle diverse correnti politiche non abbandonava l’idea di realizzare uno strumento giuridico che rispondesse alle istanze delle famiglie anziane delle persone con disabilità, ed, alla fine, si realizzava un “patchwork” di 6 diverse proposte di legge.</a:t>
            </a:r>
          </a:p>
        </p:txBody>
      </p:sp>
    </p:spTree>
    <p:custDataLst>
      <p:tags r:id="rId1"/>
    </p:custDataLst>
    <p:extLst>
      <p:ext uri="{BB962C8B-B14F-4D97-AF65-F5344CB8AC3E}">
        <p14:creationId xmlns:p14="http://schemas.microsoft.com/office/powerpoint/2010/main" val="1198977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33</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899627" y="2152221"/>
            <a:ext cx="7634773" cy="4524315"/>
          </a:xfrm>
          <a:prstGeom prst="rect">
            <a:avLst/>
          </a:prstGeom>
        </p:spPr>
        <p:txBody>
          <a:bodyPr wrap="square">
            <a:spAutoFit/>
          </a:bodyPr>
          <a:lstStyle/>
          <a:p>
            <a:pPr algn="ctr"/>
            <a:r>
              <a:rPr lang="it-IT" sz="3200" dirty="0" smtClean="0"/>
              <a:t>Successivamente, </a:t>
            </a:r>
          </a:p>
          <a:p>
            <a:pPr algn="ctr"/>
            <a:r>
              <a:rPr lang="it-IT" sz="3200" dirty="0" smtClean="0"/>
              <a:t>nelle  </a:t>
            </a:r>
            <a:r>
              <a:rPr lang="it-IT" sz="3200" dirty="0"/>
              <a:t>audizioni parlamentari, evidenziavamo gli elementi </a:t>
            </a:r>
            <a:r>
              <a:rPr lang="it-IT" sz="3200" dirty="0" smtClean="0"/>
              <a:t>,</a:t>
            </a:r>
          </a:p>
          <a:p>
            <a:pPr algn="ctr"/>
            <a:r>
              <a:rPr lang="it-IT" sz="3200" dirty="0" smtClean="0"/>
              <a:t> </a:t>
            </a:r>
            <a:r>
              <a:rPr lang="it-IT" sz="3200" dirty="0"/>
              <a:t>derivanti  dalla esperienza associativa </a:t>
            </a:r>
            <a:endParaRPr lang="it-IT" sz="3200" dirty="0" smtClean="0"/>
          </a:p>
          <a:p>
            <a:pPr algn="ctr"/>
            <a:r>
              <a:rPr lang="it-IT" sz="3200" dirty="0" smtClean="0"/>
              <a:t>e </a:t>
            </a:r>
            <a:r>
              <a:rPr lang="it-IT" sz="3200" dirty="0"/>
              <a:t>corroborati dall’indagine conoscitiva , ribadendo la gravità  </a:t>
            </a:r>
            <a:r>
              <a:rPr lang="it-IT" sz="3200" dirty="0" smtClean="0"/>
              <a:t>di una  </a:t>
            </a:r>
            <a:r>
              <a:rPr lang="it-IT" sz="3200" dirty="0"/>
              <a:t>situazione, drammatica  e senza risposte.</a:t>
            </a:r>
          </a:p>
          <a:p>
            <a:pPr algn="ctr"/>
            <a:endParaRPr lang="it-IT" sz="3200" dirty="0"/>
          </a:p>
          <a:p>
            <a:pPr algn="ctr"/>
            <a:endParaRPr lang="it-IT" sz="3200" dirty="0"/>
          </a:p>
        </p:txBody>
      </p:sp>
    </p:spTree>
    <p:custDataLst>
      <p:tags r:id="rId1"/>
    </p:custDataLst>
    <p:extLst>
      <p:ext uri="{BB962C8B-B14F-4D97-AF65-F5344CB8AC3E}">
        <p14:creationId xmlns:p14="http://schemas.microsoft.com/office/powerpoint/2010/main" val="266122066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34</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468313" y="1781756"/>
            <a:ext cx="8066087" cy="4955203"/>
          </a:xfrm>
          <a:prstGeom prst="rect">
            <a:avLst/>
          </a:prstGeom>
        </p:spPr>
        <p:txBody>
          <a:bodyPr wrap="square">
            <a:spAutoFit/>
          </a:bodyPr>
          <a:lstStyle/>
          <a:p>
            <a:r>
              <a:rPr lang="it-IT" sz="2000" dirty="0"/>
              <a:t>Non dimenticavamo inoltre di </a:t>
            </a:r>
            <a:r>
              <a:rPr lang="it-IT" sz="2000" dirty="0" smtClean="0"/>
              <a:t>denunciare  l’eccessiva </a:t>
            </a:r>
            <a:r>
              <a:rPr lang="it-IT" sz="2000" dirty="0" err="1" smtClean="0"/>
              <a:t>sanitarizzazione</a:t>
            </a:r>
            <a:r>
              <a:rPr lang="it-IT" sz="2000" dirty="0" smtClean="0"/>
              <a:t> </a:t>
            </a:r>
            <a:r>
              <a:rPr lang="it-IT" sz="2000" dirty="0"/>
              <a:t>dell’attuale  modello dei servizi ,  </a:t>
            </a:r>
            <a:r>
              <a:rPr lang="it-IT" sz="2000" dirty="0" smtClean="0"/>
              <a:t>ancorato  </a:t>
            </a:r>
            <a:r>
              <a:rPr lang="it-IT" sz="2000" dirty="0"/>
              <a:t>a criteri “sanitario-ospedalieri” e non  “</a:t>
            </a:r>
            <a:r>
              <a:rPr lang="it-IT" sz="2000" dirty="0" err="1"/>
              <a:t>bio</a:t>
            </a:r>
            <a:r>
              <a:rPr lang="it-IT" sz="2000" dirty="0"/>
              <a:t>-</a:t>
            </a:r>
            <a:r>
              <a:rPr lang="it-IT" sz="2000" dirty="0" err="1"/>
              <a:t>psico</a:t>
            </a:r>
            <a:r>
              <a:rPr lang="it-IT" sz="2000" dirty="0"/>
              <a:t>-sociali”, senza alcuna attenzione  </a:t>
            </a:r>
            <a:r>
              <a:rPr lang="it-IT" sz="2000" dirty="0" smtClean="0"/>
              <a:t>agli esiti. </a:t>
            </a:r>
          </a:p>
          <a:p>
            <a:endParaRPr lang="it-IT" sz="2000" dirty="0"/>
          </a:p>
          <a:p>
            <a:r>
              <a:rPr lang="it-IT" sz="2000" dirty="0"/>
              <a:t>L’incontro  con la relatrice della Commissione Affari sociali della Camera dei deputati, </a:t>
            </a:r>
            <a:r>
              <a:rPr lang="it-IT" sz="2000" dirty="0" err="1"/>
              <a:t>On.Elena</a:t>
            </a:r>
            <a:r>
              <a:rPr lang="it-IT" sz="2000" dirty="0"/>
              <a:t> Carnevali,  ci permetteva di sdoganare   una intensa collaborazione costruita “in progress”  attraverso </a:t>
            </a:r>
            <a:r>
              <a:rPr lang="it-IT" sz="2000" dirty="0" smtClean="0"/>
              <a:t>diversi  </a:t>
            </a:r>
            <a:r>
              <a:rPr lang="it-IT" sz="2000" dirty="0"/>
              <a:t>momenti di confronto </a:t>
            </a:r>
            <a:r>
              <a:rPr lang="it-IT" sz="2000" dirty="0" smtClean="0"/>
              <a:t>nei </a:t>
            </a:r>
            <a:r>
              <a:rPr lang="it-IT" sz="2000" dirty="0"/>
              <a:t>territori,  accompagnata  dal recepimento di  suggerimenti ed  istanze normative legate  ai nostri paradigmi </a:t>
            </a:r>
            <a:r>
              <a:rPr lang="it-IT" sz="2000" dirty="0" smtClean="0"/>
              <a:t>culturali.</a:t>
            </a:r>
          </a:p>
          <a:p>
            <a:r>
              <a:rPr lang="it-IT" sz="2000" dirty="0" smtClean="0"/>
              <a:t/>
            </a:r>
            <a:br>
              <a:rPr lang="it-IT" sz="2000" dirty="0" smtClean="0"/>
            </a:br>
            <a:r>
              <a:rPr lang="it-IT" sz="2000" dirty="0" smtClean="0"/>
              <a:t>Questo permetteva di   rafforzare  </a:t>
            </a:r>
            <a:r>
              <a:rPr lang="it-IT" sz="2000" dirty="0"/>
              <a:t>il testo di legge della L.112 </a:t>
            </a:r>
            <a:r>
              <a:rPr lang="it-IT" sz="2000" dirty="0" smtClean="0"/>
              <a:t>e </a:t>
            </a:r>
            <a:r>
              <a:rPr lang="it-IT" sz="2000" dirty="0"/>
              <a:t>quello del  decreto attuativo di recente emissione.</a:t>
            </a:r>
          </a:p>
          <a:p>
            <a:endParaRPr lang="it-IT" dirty="0" smtClean="0"/>
          </a:p>
          <a:p>
            <a:r>
              <a:rPr lang="it-IT" dirty="0"/>
              <a:t> </a:t>
            </a:r>
          </a:p>
        </p:txBody>
      </p:sp>
    </p:spTree>
    <p:custDataLst>
      <p:tags r:id="rId1"/>
    </p:custDataLst>
    <p:extLst>
      <p:ext uri="{BB962C8B-B14F-4D97-AF65-F5344CB8AC3E}">
        <p14:creationId xmlns:p14="http://schemas.microsoft.com/office/powerpoint/2010/main" val="86268668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35</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286000" y="2152221"/>
            <a:ext cx="4134865" cy="2862323"/>
          </a:xfrm>
          <a:prstGeom prst="rect">
            <a:avLst/>
          </a:prstGeom>
        </p:spPr>
        <p:txBody>
          <a:bodyPr wrap="square">
            <a:spAutoFit/>
          </a:bodyPr>
          <a:lstStyle/>
          <a:p>
            <a:endParaRPr lang="it-IT" dirty="0" smtClean="0"/>
          </a:p>
          <a:p>
            <a:r>
              <a:rPr lang="it-IT" dirty="0" smtClean="0"/>
              <a:t>Il </a:t>
            </a:r>
            <a:r>
              <a:rPr lang="it-IT" dirty="0"/>
              <a:t>rapporto con Cattolica Assicurazioni, che si snodava parallelamente,  ci permetteva di  realizzare  un prodotto assicurativo, una Polizza  </a:t>
            </a:r>
            <a:r>
              <a:rPr lang="it-IT" dirty="0" smtClean="0"/>
              <a:t>del “</a:t>
            </a:r>
            <a:r>
              <a:rPr lang="it-IT" dirty="0"/>
              <a:t>Dopo di Noi” in linea con i dettami della L.112  ma soprattutto tarato  sui reali bisogni delle famiglie e delle persone con disabilità.</a:t>
            </a:r>
          </a:p>
          <a:p>
            <a:r>
              <a:rPr lang="it-IT" dirty="0"/>
              <a:t> </a:t>
            </a:r>
          </a:p>
        </p:txBody>
      </p:sp>
    </p:spTree>
    <p:custDataLst>
      <p:tags r:id="rId1"/>
    </p:custDataLst>
    <p:extLst>
      <p:ext uri="{BB962C8B-B14F-4D97-AF65-F5344CB8AC3E}">
        <p14:creationId xmlns:p14="http://schemas.microsoft.com/office/powerpoint/2010/main" val="352835008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7"/>
            <a:ext cx="7772400" cy="643995"/>
          </a:xfrm>
        </p:spPr>
        <p:txBody>
          <a:bodyPr>
            <a:normAutofit fontScale="90000"/>
          </a:bodyPr>
          <a:lstStyle/>
          <a:p>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endParaRPr lang="it-IT" sz="3600" b="1" dirty="0">
              <a:solidFill>
                <a:srgbClr val="000090"/>
              </a:solidFill>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216960" y="20640"/>
            <a:ext cx="8698440" cy="6837360"/>
          </a:xfrm>
        </p:spPr>
        <p:txBody>
          <a:bodyPr>
            <a:normAutofit/>
          </a:bodyPr>
          <a:lstStyle/>
          <a:p>
            <a:pPr eaLnBrk="1" hangingPunct="1">
              <a:lnSpc>
                <a:spcPct val="80000"/>
              </a:lnSpc>
            </a:pPr>
            <a:endParaRPr lang="it-IT"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gn="l">
              <a:defRPr/>
            </a:pPr>
            <a:endParaRPr lang="it-IT" b="1" dirty="0"/>
          </a:p>
          <a:p>
            <a:pPr algn="l">
              <a:defRPr/>
            </a:pPr>
            <a:r>
              <a:rPr lang="it-IT" sz="1800" i="1" dirty="0" smtClean="0">
                <a:solidFill>
                  <a:srgbClr val="FF0000"/>
                </a:solidFill>
              </a:rPr>
              <a:t>Approvata </a:t>
            </a:r>
            <a:r>
              <a:rPr lang="it-IT" sz="1800" i="1" dirty="0">
                <a:solidFill>
                  <a:srgbClr val="FF0000"/>
                </a:solidFill>
              </a:rPr>
              <a:t>in via definitiva </a:t>
            </a:r>
            <a:r>
              <a:rPr lang="it-IT" sz="1800" i="1" dirty="0" smtClean="0">
                <a:solidFill>
                  <a:srgbClr val="FF0000"/>
                </a:solidFill>
              </a:rPr>
              <a:t>il 14 Giugno 2016 alla Camera </a:t>
            </a:r>
            <a:r>
              <a:rPr lang="it-IT" sz="1800" i="1" dirty="0">
                <a:solidFill>
                  <a:srgbClr val="FF0000"/>
                </a:solidFill>
              </a:rPr>
              <a:t>con 312 voti a favore, 64 contrari e 26 astenuti, </a:t>
            </a:r>
            <a:r>
              <a:rPr lang="it-IT" sz="1800" i="1" dirty="0" smtClean="0">
                <a:solidFill>
                  <a:srgbClr val="FF0000"/>
                </a:solidFill>
              </a:rPr>
              <a:t>nasce </a:t>
            </a:r>
            <a:r>
              <a:rPr lang="it-IT" sz="1800" i="1" dirty="0">
                <a:solidFill>
                  <a:srgbClr val="FF0000"/>
                </a:solidFill>
              </a:rPr>
              <a:t>dal disegno «Disposizioni in materia di assistenza in favore delle persone con disabilità grave prive del sostegno famigliare». </a:t>
            </a:r>
            <a:r>
              <a:rPr lang="it-IT" sz="1800" i="1" dirty="0" smtClean="0">
                <a:solidFill>
                  <a:srgbClr val="FF0000"/>
                </a:solidFill>
              </a:rPr>
              <a:t>Il </a:t>
            </a:r>
            <a:r>
              <a:rPr lang="it-IT" sz="1800" i="1" dirty="0">
                <a:solidFill>
                  <a:srgbClr val="FF0000"/>
                </a:solidFill>
              </a:rPr>
              <a:t>testo aveva avuto il via libera del Senato </a:t>
            </a:r>
            <a:r>
              <a:rPr lang="it-IT" sz="1800" i="1" dirty="0" smtClean="0">
                <a:solidFill>
                  <a:srgbClr val="FF0000"/>
                </a:solidFill>
              </a:rPr>
              <a:t>il </a:t>
            </a:r>
            <a:r>
              <a:rPr lang="it-IT" sz="1800" i="1" dirty="0">
                <a:solidFill>
                  <a:srgbClr val="FF0000"/>
                </a:solidFill>
              </a:rPr>
              <a:t>  26 </a:t>
            </a:r>
            <a:r>
              <a:rPr lang="it-IT" sz="1800" i="1" dirty="0" smtClean="0">
                <a:solidFill>
                  <a:srgbClr val="FF0000"/>
                </a:solidFill>
              </a:rPr>
              <a:t>Maggio  con </a:t>
            </a:r>
            <a:r>
              <a:rPr lang="it-IT" sz="1800" i="1" dirty="0">
                <a:solidFill>
                  <a:srgbClr val="FF0000"/>
                </a:solidFill>
              </a:rPr>
              <a:t>181 </a:t>
            </a:r>
            <a:r>
              <a:rPr lang="it-IT" sz="1800" i="1" dirty="0" smtClean="0">
                <a:solidFill>
                  <a:srgbClr val="FF0000"/>
                </a:solidFill>
              </a:rPr>
              <a:t>voti favorevoli</a:t>
            </a:r>
            <a:r>
              <a:rPr lang="it-IT" sz="1800" i="1" dirty="0">
                <a:solidFill>
                  <a:srgbClr val="FF0000"/>
                </a:solidFill>
              </a:rPr>
              <a:t>, 12 astenuti e i voti contrari dei </a:t>
            </a:r>
            <a:r>
              <a:rPr lang="it-IT" sz="1800" i="1" dirty="0" smtClean="0">
                <a:solidFill>
                  <a:srgbClr val="FF0000"/>
                </a:solidFill>
              </a:rPr>
              <a:t>5* </a:t>
            </a:r>
          </a:p>
          <a:p>
            <a:pPr algn="l">
              <a:defRPr/>
            </a:pPr>
            <a:endParaRPr lang="it-IT" sz="1800" i="1" dirty="0" smtClean="0">
              <a:solidFill>
                <a:srgbClr val="FF0000"/>
              </a:solidFill>
            </a:endParaRPr>
          </a:p>
          <a:p>
            <a:pPr algn="l">
              <a:defRPr/>
            </a:pPr>
            <a:r>
              <a:rPr lang="it-IT" sz="1800" i="1" dirty="0" smtClean="0">
                <a:solidFill>
                  <a:srgbClr val="FF0000"/>
                </a:solidFill>
              </a:rPr>
              <a:t>E’  </a:t>
            </a:r>
            <a:r>
              <a:rPr lang="it-IT" sz="1800" i="1" dirty="0">
                <a:solidFill>
                  <a:srgbClr val="FF0000"/>
                </a:solidFill>
              </a:rPr>
              <a:t>il risultato della sintesi di </a:t>
            </a:r>
            <a:r>
              <a:rPr lang="it-IT" sz="1800" b="1" i="1" dirty="0">
                <a:solidFill>
                  <a:srgbClr val="FF0000"/>
                </a:solidFill>
              </a:rPr>
              <a:t>6</a:t>
            </a:r>
            <a:r>
              <a:rPr lang="it-IT" sz="1800" b="1" i="1" dirty="0" smtClean="0">
                <a:solidFill>
                  <a:srgbClr val="FF0000"/>
                </a:solidFill>
              </a:rPr>
              <a:t> </a:t>
            </a:r>
            <a:r>
              <a:rPr lang="it-IT" sz="1800" i="1" dirty="0">
                <a:solidFill>
                  <a:srgbClr val="FF0000"/>
                </a:solidFill>
              </a:rPr>
              <a:t>diverse proposte presentate da Pd, Lega, Scelta Civica e Area </a:t>
            </a:r>
            <a:r>
              <a:rPr lang="it-IT" sz="1800" i="1" dirty="0" smtClean="0">
                <a:solidFill>
                  <a:srgbClr val="FF0000"/>
                </a:solidFill>
              </a:rPr>
              <a:t>Popolare, ad  </a:t>
            </a:r>
            <a:r>
              <a:rPr lang="it-IT" sz="1800" i="1" dirty="0">
                <a:solidFill>
                  <a:srgbClr val="FF0000"/>
                </a:solidFill>
              </a:rPr>
              <a:t>eccezione proprio </a:t>
            </a:r>
            <a:r>
              <a:rPr lang="it-IT" sz="1800" i="1" dirty="0" smtClean="0">
                <a:solidFill>
                  <a:srgbClr val="FF0000"/>
                </a:solidFill>
              </a:rPr>
              <a:t>dei 5*, </a:t>
            </a:r>
            <a:r>
              <a:rPr lang="it-IT" sz="1800" i="1" dirty="0">
                <a:solidFill>
                  <a:srgbClr val="FF0000"/>
                </a:solidFill>
              </a:rPr>
              <a:t>secondo </a:t>
            </a:r>
            <a:r>
              <a:rPr lang="it-IT" sz="1800" i="1" dirty="0" smtClean="0">
                <a:solidFill>
                  <a:srgbClr val="FF0000"/>
                </a:solidFill>
              </a:rPr>
              <a:t>i quali </a:t>
            </a:r>
            <a:r>
              <a:rPr lang="it-IT" sz="1800" i="1" dirty="0">
                <a:solidFill>
                  <a:srgbClr val="FF0000"/>
                </a:solidFill>
              </a:rPr>
              <a:t>la norma «favorisce assicurazioni e privati». </a:t>
            </a:r>
            <a:endParaRPr lang="it-IT" sz="1800" i="1" dirty="0" smtClean="0">
              <a:solidFill>
                <a:srgbClr val="FF0000"/>
              </a:solidFill>
            </a:endParaRPr>
          </a:p>
          <a:p>
            <a:pPr algn="l">
              <a:defRPr/>
            </a:pPr>
            <a:endParaRPr lang="it-IT" sz="1800" i="1" dirty="0" smtClean="0">
              <a:solidFill>
                <a:srgbClr val="FF0000"/>
              </a:solidFill>
            </a:endParaRPr>
          </a:p>
          <a:p>
            <a:pPr algn="l">
              <a:defRPr/>
            </a:pPr>
            <a:r>
              <a:rPr lang="it-IT" sz="1800" dirty="0" smtClean="0">
                <a:solidFill>
                  <a:srgbClr val="0000FF"/>
                </a:solidFill>
              </a:rPr>
              <a:t>Al </a:t>
            </a:r>
            <a:r>
              <a:rPr lang="it-IT" sz="1800" dirty="0">
                <a:solidFill>
                  <a:srgbClr val="0000FF"/>
                </a:solidFill>
              </a:rPr>
              <a:t>centro delle contestazioni c’è stato l’istituto del trust (strumento che garantisce una protezione legale tramite un rapporto fiduciario tra chi dispone di un bene e lo affida a un soggetto che deve amministrarlo in suo nome). </a:t>
            </a:r>
          </a:p>
          <a:p>
            <a:pPr algn="l">
              <a:defRPr/>
            </a:pPr>
            <a:r>
              <a:rPr lang="it-IT" sz="1800" dirty="0">
                <a:solidFill>
                  <a:srgbClr val="0000FF"/>
                </a:solidFill>
              </a:rPr>
              <a:t>Nel passaggio dalla Camera al Senato, </a:t>
            </a:r>
            <a:r>
              <a:rPr lang="it-IT" sz="1800" dirty="0" smtClean="0">
                <a:solidFill>
                  <a:srgbClr val="0000FF"/>
                </a:solidFill>
              </a:rPr>
              <a:t>viene modificata, </a:t>
            </a:r>
            <a:r>
              <a:rPr lang="it-IT" sz="1800" dirty="0">
                <a:solidFill>
                  <a:srgbClr val="0000FF"/>
                </a:solidFill>
              </a:rPr>
              <a:t>così da affiancare al trust altri «negozi giuridici» quali  i contratti fiduciari ed i vincoli di destinazione</a:t>
            </a:r>
            <a:endParaRPr lang="it-IT" sz="1800" i="1" dirty="0" smtClean="0">
              <a:solidFill>
                <a:srgbClr val="0000FF"/>
              </a:solidFill>
              <a:latin typeface="American Typewriter"/>
              <a:cs typeface="American Typewriter"/>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36</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5466" y="228600"/>
            <a:ext cx="11599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9"/>
            <a:ext cx="129698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863601"/>
            <a:ext cx="1223963" cy="355599"/>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814542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763000"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37</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468313" y="1834680"/>
            <a:ext cx="8066087" cy="3785652"/>
          </a:xfrm>
          <a:prstGeom prst="rect">
            <a:avLst/>
          </a:prstGeom>
        </p:spPr>
        <p:txBody>
          <a:bodyPr wrap="square">
            <a:spAutoFit/>
          </a:bodyPr>
          <a:lstStyle/>
          <a:p>
            <a:r>
              <a:rPr lang="it-IT" sz="2400" i="1" dirty="0"/>
              <a:t>Per la prima volta  si individuano  specifiche tutele per le persone con disabilità grave quando vengono a mancare i </a:t>
            </a:r>
            <a:r>
              <a:rPr lang="it-IT" sz="2400" i="1" dirty="0" smtClean="0"/>
              <a:t>genitori, </a:t>
            </a:r>
            <a:r>
              <a:rPr lang="it-IT" sz="2400" i="1" dirty="0"/>
              <a:t>garantendone autonomia e indipendenza, consentendo loro  di vivere nelle proprie case o in strutture “familiari”. </a:t>
            </a:r>
            <a:endParaRPr lang="it-IT" sz="2400" i="1" dirty="0" smtClean="0"/>
          </a:p>
          <a:p>
            <a:r>
              <a:rPr lang="it-IT" sz="2400" i="1" dirty="0" smtClean="0"/>
              <a:t>Il </a:t>
            </a:r>
            <a:r>
              <a:rPr lang="it-IT" sz="2400" i="1" dirty="0"/>
              <a:t>testo estende le tutele anche per chi avendo i genitori  in vita non possono più beneficiare del loro sostegno, specificando che «tali misure sono definite  coinvolgendo  i soggetti interessati nel progetto individuale di cui all’art.14 della L.328/2000 e nel rispetto della volontà delle persone, ove possibile dei loro genitori o di chi ne tutela gli interessi».</a:t>
            </a:r>
            <a:endParaRPr lang="it-IT" sz="2400" dirty="0"/>
          </a:p>
        </p:txBody>
      </p:sp>
    </p:spTree>
    <p:custDataLst>
      <p:tags r:id="rId1"/>
    </p:custDataLst>
    <p:extLst>
      <p:ext uri="{BB962C8B-B14F-4D97-AF65-F5344CB8AC3E}">
        <p14:creationId xmlns:p14="http://schemas.microsoft.com/office/powerpoint/2010/main" val="13800568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7"/>
            <a:ext cx="7772400" cy="643995"/>
          </a:xfrm>
        </p:spPr>
        <p:txBody>
          <a:bodyPr>
            <a:normAutofit fontScale="90000"/>
          </a:bodyPr>
          <a:lstStyle/>
          <a:p>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endParaRPr lang="it-IT" sz="3600" b="1" dirty="0">
              <a:solidFill>
                <a:srgbClr val="000090"/>
              </a:solidFill>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23849" y="20640"/>
            <a:ext cx="8591549" cy="6837360"/>
          </a:xfrm>
        </p:spPr>
        <p:txBody>
          <a:bodyPr>
            <a:normAutofit fontScale="85000" lnSpcReduction="10000"/>
          </a:bodyPr>
          <a:lstStyle/>
          <a:p>
            <a:pPr eaLnBrk="1" hangingPunct="1">
              <a:lnSpc>
                <a:spcPct val="80000"/>
              </a:lnSpc>
            </a:pPr>
            <a:endParaRPr lang="it-IT"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pPr>
            <a:endParaRPr lang="it-IT" b="1" i="1" dirty="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pPr>
            <a:endParaRPr lang="it-IT" dirty="0" smtClean="0">
              <a:latin typeface="Tahoma" charset="0"/>
            </a:endParaRPr>
          </a:p>
          <a:p>
            <a:pPr algn="l">
              <a:defRPr/>
            </a:pPr>
            <a:r>
              <a:rPr lang="it-IT" i="1" dirty="0" smtClean="0">
                <a:solidFill>
                  <a:srgbClr val="FF0000"/>
                </a:solidFill>
              </a:rPr>
              <a:t>La legge si inserisce </a:t>
            </a:r>
            <a:r>
              <a:rPr lang="it-IT" i="1" dirty="0">
                <a:solidFill>
                  <a:srgbClr val="FF0000"/>
                </a:solidFill>
              </a:rPr>
              <a:t>in un </a:t>
            </a:r>
            <a:r>
              <a:rPr lang="it-IT" i="1" dirty="0" smtClean="0">
                <a:solidFill>
                  <a:srgbClr val="FF0000"/>
                </a:solidFill>
              </a:rPr>
              <a:t>contesto che </a:t>
            </a:r>
            <a:r>
              <a:rPr lang="it-IT" i="1" dirty="0">
                <a:solidFill>
                  <a:srgbClr val="FF0000"/>
                </a:solidFill>
              </a:rPr>
              <a:t>dal </a:t>
            </a:r>
            <a:r>
              <a:rPr lang="it-IT" i="1" dirty="0" smtClean="0">
                <a:solidFill>
                  <a:srgbClr val="FF0000"/>
                </a:solidFill>
              </a:rPr>
              <a:t>1992</a:t>
            </a:r>
            <a:r>
              <a:rPr lang="it-IT" i="1" dirty="0">
                <a:solidFill>
                  <a:srgbClr val="FF0000"/>
                </a:solidFill>
              </a:rPr>
              <a:t>, con la </a:t>
            </a:r>
            <a:r>
              <a:rPr lang="it-IT" i="1" dirty="0" smtClean="0">
                <a:solidFill>
                  <a:srgbClr val="FF0000"/>
                </a:solidFill>
              </a:rPr>
              <a:t>L. </a:t>
            </a:r>
            <a:r>
              <a:rPr lang="it-IT" i="1" dirty="0">
                <a:solidFill>
                  <a:srgbClr val="FF0000"/>
                </a:solidFill>
              </a:rPr>
              <a:t>104, ha cominciato a occuparsi di questa </a:t>
            </a:r>
            <a:r>
              <a:rPr lang="it-IT" i="1" dirty="0" smtClean="0">
                <a:solidFill>
                  <a:srgbClr val="FF0000"/>
                </a:solidFill>
              </a:rPr>
              <a:t>materia.</a:t>
            </a:r>
          </a:p>
          <a:p>
            <a:pPr algn="l">
              <a:defRPr/>
            </a:pPr>
            <a:endParaRPr lang="it-IT" i="1" dirty="0" smtClean="0">
              <a:solidFill>
                <a:srgbClr val="FF0000"/>
              </a:solidFill>
            </a:endParaRPr>
          </a:p>
          <a:p>
            <a:pPr algn="l">
              <a:defRPr/>
            </a:pPr>
            <a:r>
              <a:rPr lang="it-IT" i="1" dirty="0" smtClean="0">
                <a:solidFill>
                  <a:srgbClr val="FF0000"/>
                </a:solidFill>
              </a:rPr>
              <a:t>Fu la L.104 ad  </a:t>
            </a:r>
            <a:r>
              <a:rPr lang="it-IT" i="1" dirty="0">
                <a:solidFill>
                  <a:srgbClr val="FF0000"/>
                </a:solidFill>
              </a:rPr>
              <a:t>introdurre la nozione di </a:t>
            </a:r>
            <a:r>
              <a:rPr lang="it-IT" i="1" dirty="0" smtClean="0">
                <a:solidFill>
                  <a:srgbClr val="FF0000"/>
                </a:solidFill>
              </a:rPr>
              <a:t>«persona con disabilità  </a:t>
            </a:r>
            <a:r>
              <a:rPr lang="it-IT" i="1" dirty="0">
                <a:solidFill>
                  <a:srgbClr val="FF0000"/>
                </a:solidFill>
              </a:rPr>
              <a:t>grave» ovvero «un soggetto che a causa di una minorazione, singola o plurima, abbia </a:t>
            </a:r>
            <a:r>
              <a:rPr lang="it-IT" i="1" dirty="0" smtClean="0">
                <a:solidFill>
                  <a:srgbClr val="FF0000"/>
                </a:solidFill>
              </a:rPr>
              <a:t>ridotta </a:t>
            </a:r>
            <a:r>
              <a:rPr lang="it-IT" i="1" dirty="0">
                <a:solidFill>
                  <a:srgbClr val="FF0000"/>
                </a:solidFill>
              </a:rPr>
              <a:t>l’autonomia personale, correlata all’età, in modo da rendere necessario un intervento assistenziale permanente continuativo e globale». </a:t>
            </a:r>
            <a:endParaRPr lang="it-IT" i="1" dirty="0" smtClean="0">
              <a:solidFill>
                <a:srgbClr val="FF0000"/>
              </a:solidFill>
            </a:endParaRPr>
          </a:p>
          <a:p>
            <a:pPr algn="l">
              <a:defRPr/>
            </a:pPr>
            <a:endParaRPr lang="it-IT" i="1" dirty="0" smtClean="0">
              <a:solidFill>
                <a:srgbClr val="FF0000"/>
              </a:solidFill>
            </a:endParaRPr>
          </a:p>
          <a:p>
            <a:pPr algn="l">
              <a:defRPr/>
            </a:pPr>
            <a:r>
              <a:rPr lang="it-IT" i="1" dirty="0" smtClean="0">
                <a:solidFill>
                  <a:srgbClr val="FF0000"/>
                </a:solidFill>
              </a:rPr>
              <a:t>Nel 1998</a:t>
            </a:r>
            <a:r>
              <a:rPr lang="it-IT" i="1" dirty="0">
                <a:solidFill>
                  <a:srgbClr val="FF0000"/>
                </a:solidFill>
              </a:rPr>
              <a:t>, con la </a:t>
            </a:r>
            <a:r>
              <a:rPr lang="it-IT" i="1" dirty="0" smtClean="0">
                <a:solidFill>
                  <a:srgbClr val="FF0000"/>
                </a:solidFill>
              </a:rPr>
              <a:t>L.162 venivano attivati </a:t>
            </a:r>
            <a:r>
              <a:rPr lang="it-IT" i="1" dirty="0">
                <a:solidFill>
                  <a:srgbClr val="FF0000"/>
                </a:solidFill>
              </a:rPr>
              <a:t>presso Comuni, Regioni </a:t>
            </a:r>
            <a:r>
              <a:rPr lang="it-IT" i="1" dirty="0" smtClean="0">
                <a:solidFill>
                  <a:srgbClr val="FF0000"/>
                </a:solidFill>
              </a:rPr>
              <a:t>ed Enti locali  </a:t>
            </a:r>
            <a:r>
              <a:rPr lang="it-IT" i="1" dirty="0">
                <a:solidFill>
                  <a:srgbClr val="FF0000"/>
                </a:solidFill>
              </a:rPr>
              <a:t>programmi di aiuto alle persone </a:t>
            </a:r>
            <a:r>
              <a:rPr lang="it-IT" i="1" dirty="0" smtClean="0">
                <a:solidFill>
                  <a:srgbClr val="FF0000"/>
                </a:solidFill>
              </a:rPr>
              <a:t>con disabilità. </a:t>
            </a:r>
          </a:p>
          <a:p>
            <a:pPr algn="l">
              <a:defRPr/>
            </a:pPr>
            <a:endParaRPr lang="it-IT" i="1" dirty="0" smtClean="0">
              <a:solidFill>
                <a:srgbClr val="FF0000"/>
              </a:solidFill>
            </a:endParaRPr>
          </a:p>
          <a:p>
            <a:pPr algn="l">
              <a:defRPr/>
            </a:pPr>
            <a:r>
              <a:rPr lang="it-IT" b="1" i="1" dirty="0" smtClean="0">
                <a:solidFill>
                  <a:srgbClr val="FF0000"/>
                </a:solidFill>
              </a:rPr>
              <a:t>Ma fino </a:t>
            </a:r>
            <a:r>
              <a:rPr lang="it-IT" b="1" i="1" dirty="0">
                <a:solidFill>
                  <a:srgbClr val="FF0000"/>
                </a:solidFill>
              </a:rPr>
              <a:t>ad oggi non era previsto nessun regime particolare per le </a:t>
            </a:r>
            <a:r>
              <a:rPr lang="it-IT" b="1" i="1" dirty="0" smtClean="0">
                <a:solidFill>
                  <a:srgbClr val="FF0000"/>
                </a:solidFill>
              </a:rPr>
              <a:t>persone con  disabilità cui </a:t>
            </a:r>
            <a:r>
              <a:rPr lang="it-IT" b="1" i="1" dirty="0">
                <a:solidFill>
                  <a:srgbClr val="FF0000"/>
                </a:solidFill>
              </a:rPr>
              <a:t>viene a mancare il sostegno familiare.</a:t>
            </a:r>
            <a:br>
              <a:rPr lang="it-IT" b="1" i="1" dirty="0">
                <a:solidFill>
                  <a:srgbClr val="FF0000"/>
                </a:solidFill>
              </a:rPr>
            </a:br>
            <a:endParaRPr lang="it-IT" b="1" i="1" dirty="0" smtClean="0">
              <a:solidFill>
                <a:srgbClr val="FF0000"/>
              </a:solidFill>
            </a:endParaRPr>
          </a:p>
          <a:p>
            <a:pPr algn="l">
              <a:defRPr/>
            </a:pPr>
            <a:r>
              <a:rPr lang="it-IT" i="1" dirty="0" smtClean="0">
                <a:solidFill>
                  <a:srgbClr val="FF0000"/>
                </a:solidFill>
              </a:rPr>
              <a:t>.</a:t>
            </a:r>
            <a:r>
              <a:rPr lang="it-IT" i="1" dirty="0">
                <a:solidFill>
                  <a:srgbClr val="FF0000"/>
                </a:solidFill>
              </a:rPr>
              <a:t/>
            </a:r>
            <a:br>
              <a:rPr lang="it-IT" i="1" dirty="0">
                <a:solidFill>
                  <a:srgbClr val="FF0000"/>
                </a:solidFill>
              </a:rPr>
            </a:br>
            <a:endParaRPr lang="it-IT" i="1" dirty="0">
              <a:solidFill>
                <a:srgbClr val="FF0000"/>
              </a:solidFill>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38</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5466" y="228600"/>
            <a:ext cx="11599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9"/>
            <a:ext cx="129698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863601"/>
            <a:ext cx="1223963" cy="355599"/>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6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1547814" y="846666"/>
            <a:ext cx="6372429"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39</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846708" y="1905245"/>
            <a:ext cx="7687692" cy="3231654"/>
          </a:xfrm>
          <a:prstGeom prst="rect">
            <a:avLst/>
          </a:prstGeom>
        </p:spPr>
        <p:txBody>
          <a:bodyPr wrap="square">
            <a:spAutoFit/>
          </a:bodyPr>
          <a:lstStyle/>
          <a:p>
            <a:r>
              <a:rPr lang="it-IT" sz="2400" i="1" dirty="0"/>
              <a:t>La L.112 stabilisce  un Fondo per l’assistenza e il sostegno alle persone con disabilità grave prive dell’aiuto della famiglia e agevolazioni per privati, enti e associazioni che decidono di stanziare risorse a loro tutela, compartecipato da Regioni, Enti locali e organismi del terzo settore,  con una dotazione triennale di 90 </a:t>
            </a:r>
            <a:r>
              <a:rPr lang="it-IT" sz="2400" i="1" dirty="0" err="1"/>
              <a:t>mil</a:t>
            </a:r>
            <a:r>
              <a:rPr lang="it-IT" sz="2400" i="1" dirty="0"/>
              <a:t> per il 2016, 38,3 </a:t>
            </a:r>
            <a:r>
              <a:rPr lang="it-IT" sz="2400" i="1" dirty="0" err="1"/>
              <a:t>mil</a:t>
            </a:r>
            <a:r>
              <a:rPr lang="it-IT" sz="2400" i="1" dirty="0"/>
              <a:t> per il 2017 e 56,1 </a:t>
            </a:r>
            <a:r>
              <a:rPr lang="it-IT" sz="2400" i="1" dirty="0" err="1"/>
              <a:t>mil</a:t>
            </a:r>
            <a:r>
              <a:rPr lang="it-IT" sz="2400" i="1" dirty="0"/>
              <a:t> dal 2018. </a:t>
            </a:r>
            <a:endParaRPr lang="it-IT" sz="2400" i="1" dirty="0" smtClean="0"/>
          </a:p>
          <a:p>
            <a:endParaRPr lang="it-IT" dirty="0"/>
          </a:p>
          <a:p>
            <a:endParaRPr lang="it-IT" dirty="0"/>
          </a:p>
        </p:txBody>
      </p:sp>
    </p:spTree>
    <p:custDataLst>
      <p:tags r:id="rId1"/>
    </p:custDataLst>
    <p:extLst>
      <p:ext uri="{BB962C8B-B14F-4D97-AF65-F5344CB8AC3E}">
        <p14:creationId xmlns:p14="http://schemas.microsoft.com/office/powerpoint/2010/main" val="7292727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2866" y="197040"/>
            <a:ext cx="5955505" cy="613004"/>
          </a:xfrm>
        </p:spPr>
        <p:txBody>
          <a:bodyPr>
            <a:normAutofit/>
          </a:bodyPr>
          <a:lstStyle/>
          <a:p>
            <a:endParaRPr lang="it-IT" sz="2800" i="1" dirty="0" smtClean="0">
              <a:latin typeface="Arial Rounded MT Bold"/>
              <a:cs typeface="Arial Rounded MT Bold"/>
            </a:endParaRPr>
          </a:p>
        </p:txBody>
      </p:sp>
      <p:sp>
        <p:nvSpPr>
          <p:cNvPr id="3" name="Sottotitolo 2"/>
          <p:cNvSpPr>
            <a:spLocks noGrp="1"/>
          </p:cNvSpPr>
          <p:nvPr>
            <p:ph type="subTitle" idx="1"/>
          </p:nvPr>
        </p:nvSpPr>
        <p:spPr>
          <a:xfrm>
            <a:off x="207376" y="530821"/>
            <a:ext cx="8530224" cy="6798260"/>
          </a:xfrm>
        </p:spPr>
        <p:txBody>
          <a:bodyPr>
            <a:normAutofit/>
          </a:bodyPr>
          <a:lstStyle/>
          <a:p>
            <a:endParaRPr lang="en-US" b="1" dirty="0" smtClean="0"/>
          </a:p>
          <a:p>
            <a:endParaRPr lang="it-IT" dirty="0" smtClean="0"/>
          </a:p>
          <a:p>
            <a:pPr algn="l"/>
            <a:endParaRPr lang="en-US" dirty="0" smtClean="0">
              <a:solidFill>
                <a:srgbClr val="000000"/>
              </a:solidFill>
            </a:endParaRPr>
          </a:p>
          <a:p>
            <a:endParaRPr lang="en-US" b="1" dirty="0" smtClean="0">
              <a:solidFill>
                <a:srgbClr val="000000"/>
              </a:solidFill>
            </a:endParaRPr>
          </a:p>
        </p:txBody>
      </p:sp>
      <p:pic>
        <p:nvPicPr>
          <p:cNvPr id="4" name="Immagin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200" y="0"/>
            <a:ext cx="1092200"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p:cNvSpPr>
            <a:spLocks noGrp="1"/>
          </p:cNvSpPr>
          <p:nvPr>
            <p:ph type="sldNum" sz="quarter" idx="12"/>
          </p:nvPr>
        </p:nvSpPr>
        <p:spPr/>
        <p:txBody>
          <a:bodyPr/>
          <a:lstStyle/>
          <a:p>
            <a:fld id="{D33CFB05-2910-BB43-A4BD-E8FB8FC875B2}" type="slidenum">
              <a:rPr lang="it-IT" smtClean="0"/>
              <a:t>4</a:t>
            </a:fld>
            <a:endParaRPr lang="it-IT"/>
          </a:p>
        </p:txBody>
      </p:sp>
      <p:pic>
        <p:nvPicPr>
          <p:cNvPr id="6" name="Picture 3" descr="FONDAZIONE_DEF_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9387" y="0"/>
            <a:ext cx="1226079" cy="1196975"/>
          </a:xfrm>
          <a:prstGeom prst="rect">
            <a:avLst/>
          </a:prstGeom>
          <a:noFill/>
        </p:spPr>
      </p:pic>
      <p:sp>
        <p:nvSpPr>
          <p:cNvPr id="7" name="Rettangolo 6"/>
          <p:cNvSpPr/>
          <p:nvPr/>
        </p:nvSpPr>
        <p:spPr>
          <a:xfrm>
            <a:off x="1" y="1196975"/>
            <a:ext cx="9144000" cy="5016758"/>
          </a:xfrm>
          <a:prstGeom prst="rect">
            <a:avLst/>
          </a:prstGeom>
        </p:spPr>
        <p:txBody>
          <a:bodyPr wrap="square">
            <a:spAutoFit/>
          </a:bodyPr>
          <a:lstStyle/>
          <a:p>
            <a:pPr algn="ctr"/>
            <a:r>
              <a:rPr lang="en-US" sz="2000" b="1" dirty="0" err="1"/>
              <a:t>C</a:t>
            </a:r>
            <a:r>
              <a:rPr lang="en-US" sz="2000" b="1" dirty="0" err="1" smtClean="0"/>
              <a:t>osa</a:t>
            </a:r>
            <a:r>
              <a:rPr lang="en-US" sz="2000" b="1" dirty="0" smtClean="0"/>
              <a:t> </a:t>
            </a:r>
            <a:r>
              <a:rPr lang="en-US" sz="2000" b="1" dirty="0" err="1"/>
              <a:t>si</a:t>
            </a:r>
            <a:r>
              <a:rPr lang="en-US" sz="2000" b="1" dirty="0"/>
              <a:t> </a:t>
            </a:r>
            <a:r>
              <a:rPr lang="en-US" sz="2000" b="1" dirty="0" err="1" smtClean="0"/>
              <a:t>aspettano</a:t>
            </a:r>
            <a:r>
              <a:rPr lang="en-US" sz="2000" b="1" dirty="0" smtClean="0"/>
              <a:t>  </a:t>
            </a:r>
            <a:r>
              <a:rPr lang="en-US" sz="2000" b="1" dirty="0" err="1" smtClean="0"/>
              <a:t>oggi</a:t>
            </a:r>
            <a:r>
              <a:rPr lang="en-US" sz="2000" b="1" dirty="0"/>
              <a:t> </a:t>
            </a:r>
            <a:r>
              <a:rPr lang="en-US" sz="2000" b="1" dirty="0" smtClean="0"/>
              <a:t>le </a:t>
            </a:r>
            <a:r>
              <a:rPr lang="en-US" sz="2000" b="1" dirty="0" err="1"/>
              <a:t>persone</a:t>
            </a:r>
            <a:r>
              <a:rPr lang="en-US" sz="2000" b="1" dirty="0"/>
              <a:t> con </a:t>
            </a:r>
            <a:r>
              <a:rPr lang="en-US" sz="2000" b="1" dirty="0" err="1"/>
              <a:t>disabilità</a:t>
            </a:r>
            <a:r>
              <a:rPr lang="en-US" sz="2000" b="1" dirty="0"/>
              <a:t>? </a:t>
            </a:r>
            <a:endParaRPr lang="en-US" sz="2000" b="1" dirty="0" smtClean="0"/>
          </a:p>
          <a:p>
            <a:pPr algn="ctr"/>
            <a:r>
              <a:rPr lang="en-US" sz="2000" b="1" dirty="0" err="1" smtClean="0"/>
              <a:t>Quali</a:t>
            </a:r>
            <a:r>
              <a:rPr lang="en-US" sz="2000" b="1" dirty="0" smtClean="0"/>
              <a:t>  </a:t>
            </a:r>
            <a:r>
              <a:rPr lang="en-US" sz="2000" b="1" dirty="0"/>
              <a:t>le </a:t>
            </a:r>
            <a:r>
              <a:rPr lang="en-US" sz="2000" b="1" dirty="0" err="1"/>
              <a:t>loro</a:t>
            </a:r>
            <a:r>
              <a:rPr lang="en-US" sz="2000" b="1" dirty="0"/>
              <a:t> </a:t>
            </a:r>
            <a:r>
              <a:rPr lang="en-US" sz="2000" b="1" dirty="0" err="1"/>
              <a:t>aspettative</a:t>
            </a:r>
            <a:r>
              <a:rPr lang="en-US" sz="2000" b="1" dirty="0"/>
              <a:t> e </a:t>
            </a:r>
            <a:r>
              <a:rPr lang="en-US" sz="2000" b="1" dirty="0" err="1"/>
              <a:t>desideri</a:t>
            </a:r>
            <a:r>
              <a:rPr lang="en-US" sz="2000" b="1" dirty="0"/>
              <a:t>?</a:t>
            </a:r>
          </a:p>
          <a:p>
            <a:pPr algn="ctr"/>
            <a:endParaRPr lang="en-US" sz="2000" b="1" dirty="0"/>
          </a:p>
          <a:p>
            <a:pPr algn="ctr"/>
            <a:r>
              <a:rPr lang="en-US" sz="2000" dirty="0" err="1"/>
              <a:t>Dobbiamo</a:t>
            </a:r>
            <a:r>
              <a:rPr lang="en-US" sz="2000" dirty="0"/>
              <a:t> </a:t>
            </a:r>
            <a:r>
              <a:rPr lang="en-US" sz="2000" dirty="0" err="1"/>
              <a:t>garantire</a:t>
            </a:r>
            <a:r>
              <a:rPr lang="en-US" sz="2000" dirty="0"/>
              <a:t> </a:t>
            </a:r>
            <a:r>
              <a:rPr lang="en-US" sz="2000" dirty="0" err="1"/>
              <a:t>loro</a:t>
            </a:r>
            <a:r>
              <a:rPr lang="en-US" sz="2000" dirty="0"/>
              <a:t> </a:t>
            </a:r>
            <a:r>
              <a:rPr lang="en-US" sz="2000" dirty="0" smtClean="0"/>
              <a:t> </a:t>
            </a:r>
            <a:r>
              <a:rPr lang="en-US" sz="2000" dirty="0" err="1"/>
              <a:t>strumenti</a:t>
            </a:r>
            <a:r>
              <a:rPr lang="en-US" sz="2000" dirty="0"/>
              <a:t> per </a:t>
            </a:r>
            <a:r>
              <a:rPr lang="en-US" sz="2000" dirty="0" err="1" smtClean="0"/>
              <a:t>capire</a:t>
            </a:r>
            <a:r>
              <a:rPr lang="en-US" sz="2000" dirty="0" smtClean="0"/>
              <a:t> </a:t>
            </a:r>
            <a:r>
              <a:rPr lang="en-US" sz="2000" dirty="0" err="1" smtClean="0"/>
              <a:t>ed</a:t>
            </a:r>
            <a:r>
              <a:rPr lang="en-US" sz="2000" dirty="0" smtClean="0"/>
              <a:t> </a:t>
            </a:r>
            <a:r>
              <a:rPr lang="en-US" sz="2000" dirty="0" err="1" smtClean="0"/>
              <a:t>esprimersi</a:t>
            </a:r>
            <a:r>
              <a:rPr lang="en-US" sz="2000" dirty="0" smtClean="0"/>
              <a:t>,</a:t>
            </a:r>
          </a:p>
          <a:p>
            <a:pPr algn="ctr"/>
            <a:r>
              <a:rPr lang="en-US" sz="2000" dirty="0" smtClean="0"/>
              <a:t> </a:t>
            </a:r>
            <a:r>
              <a:rPr lang="en-US" sz="2000" dirty="0" err="1"/>
              <a:t>facendo</a:t>
            </a:r>
            <a:r>
              <a:rPr lang="en-US" sz="2000" dirty="0"/>
              <a:t> </a:t>
            </a:r>
            <a:r>
              <a:rPr lang="en-US" sz="2000" dirty="0" err="1"/>
              <a:t>scelte</a:t>
            </a:r>
            <a:r>
              <a:rPr lang="en-US" sz="2000" dirty="0"/>
              <a:t> </a:t>
            </a:r>
            <a:r>
              <a:rPr lang="en-US" sz="2000" dirty="0" err="1"/>
              <a:t>che</a:t>
            </a:r>
            <a:r>
              <a:rPr lang="en-US" sz="2000" dirty="0"/>
              <a:t> </a:t>
            </a:r>
            <a:r>
              <a:rPr lang="en-US" sz="2000" dirty="0" err="1" smtClean="0"/>
              <a:t>competono</a:t>
            </a:r>
            <a:r>
              <a:rPr lang="en-US" sz="2000" dirty="0" smtClean="0"/>
              <a:t> </a:t>
            </a:r>
            <a:r>
              <a:rPr lang="en-US" sz="2000" dirty="0" err="1" smtClean="0"/>
              <a:t>loro</a:t>
            </a:r>
            <a:r>
              <a:rPr lang="en-US" sz="2000" dirty="0" smtClean="0"/>
              <a:t>  </a:t>
            </a:r>
            <a:r>
              <a:rPr lang="en-US" sz="2000" dirty="0"/>
              <a:t>( </a:t>
            </a:r>
            <a:r>
              <a:rPr lang="en-US" sz="2000" b="1" dirty="0" err="1">
                <a:solidFill>
                  <a:srgbClr val="FF0000"/>
                </a:solidFill>
              </a:rPr>
              <a:t>senza</a:t>
            </a:r>
            <a:r>
              <a:rPr lang="en-US" sz="2000" b="1" dirty="0">
                <a:solidFill>
                  <a:srgbClr val="FF0000"/>
                </a:solidFill>
              </a:rPr>
              <a:t> </a:t>
            </a:r>
            <a:r>
              <a:rPr lang="en-US" sz="2000" b="1" dirty="0" err="1">
                <a:solidFill>
                  <a:srgbClr val="FF0000"/>
                </a:solidFill>
              </a:rPr>
              <a:t>farlo</a:t>
            </a:r>
            <a:r>
              <a:rPr lang="en-US" sz="2000" b="1" dirty="0">
                <a:solidFill>
                  <a:srgbClr val="FF0000"/>
                </a:solidFill>
              </a:rPr>
              <a:t> </a:t>
            </a:r>
            <a:r>
              <a:rPr lang="en-US" sz="2000" b="1" dirty="0" err="1">
                <a:solidFill>
                  <a:srgbClr val="FF0000"/>
                </a:solidFill>
              </a:rPr>
              <a:t>noi</a:t>
            </a:r>
            <a:r>
              <a:rPr lang="en-US" sz="2000" b="1" dirty="0">
                <a:solidFill>
                  <a:srgbClr val="FF0000"/>
                </a:solidFill>
              </a:rPr>
              <a:t> per </a:t>
            </a:r>
            <a:r>
              <a:rPr lang="en-US" sz="2000" b="1" dirty="0" err="1">
                <a:solidFill>
                  <a:srgbClr val="FF0000"/>
                </a:solidFill>
              </a:rPr>
              <a:t>loro</a:t>
            </a:r>
            <a:r>
              <a:rPr lang="en-US" sz="2000" dirty="0" smtClean="0"/>
              <a:t>)</a:t>
            </a:r>
          </a:p>
          <a:p>
            <a:pPr algn="ctr"/>
            <a:r>
              <a:rPr lang="en-US" sz="2000" dirty="0" smtClean="0"/>
              <a:t> </a:t>
            </a:r>
            <a:r>
              <a:rPr lang="en-US" sz="2000" dirty="0" err="1"/>
              <a:t>senza</a:t>
            </a:r>
            <a:r>
              <a:rPr lang="en-US" sz="2000" dirty="0"/>
              <a:t> </a:t>
            </a:r>
            <a:r>
              <a:rPr lang="en-US" sz="2000" dirty="0" err="1"/>
              <a:t>bloccarci</a:t>
            </a:r>
            <a:r>
              <a:rPr lang="en-US" sz="2000" dirty="0"/>
              <a:t>  </a:t>
            </a:r>
            <a:r>
              <a:rPr lang="en-US" sz="2000" dirty="0" err="1"/>
              <a:t>dalla</a:t>
            </a:r>
            <a:r>
              <a:rPr lang="en-US" sz="2000" dirty="0"/>
              <a:t> </a:t>
            </a:r>
            <a:r>
              <a:rPr lang="en-US" sz="2000" dirty="0" err="1"/>
              <a:t>complessità</a:t>
            </a:r>
            <a:r>
              <a:rPr lang="en-US" sz="2000" dirty="0"/>
              <a:t> </a:t>
            </a:r>
            <a:r>
              <a:rPr lang="en-US" sz="2000" dirty="0" err="1"/>
              <a:t>della</a:t>
            </a:r>
            <a:r>
              <a:rPr lang="en-US" sz="2000" dirty="0"/>
              <a:t> </a:t>
            </a:r>
            <a:r>
              <a:rPr lang="en-US" sz="2000" dirty="0" err="1"/>
              <a:t>loro</a:t>
            </a:r>
            <a:r>
              <a:rPr lang="en-US" sz="2000" dirty="0"/>
              <a:t> </a:t>
            </a:r>
            <a:r>
              <a:rPr lang="en-US" sz="2000" dirty="0" err="1"/>
              <a:t>disabilità</a:t>
            </a:r>
            <a:r>
              <a:rPr lang="en-US" sz="2000" dirty="0"/>
              <a:t>, </a:t>
            </a:r>
            <a:endParaRPr lang="en-US" sz="2000" dirty="0" smtClean="0"/>
          </a:p>
          <a:p>
            <a:pPr algn="ctr"/>
            <a:r>
              <a:rPr lang="en-US" sz="2000" dirty="0" err="1" smtClean="0"/>
              <a:t>riconoscendo</a:t>
            </a:r>
            <a:r>
              <a:rPr lang="en-US" sz="2000" dirty="0" smtClean="0"/>
              <a:t> </a:t>
            </a:r>
            <a:r>
              <a:rPr lang="en-US" sz="2000" dirty="0"/>
              <a:t>a </a:t>
            </a:r>
            <a:r>
              <a:rPr lang="en-US" sz="2000" dirty="0" err="1" smtClean="0"/>
              <a:t>ciascuna</a:t>
            </a:r>
            <a:r>
              <a:rPr lang="en-US" sz="2000" dirty="0" smtClean="0"/>
              <a:t> </a:t>
            </a:r>
            <a:r>
              <a:rPr lang="en-US" sz="2000" dirty="0" err="1"/>
              <a:t>il</a:t>
            </a:r>
            <a:r>
              <a:rPr lang="en-US" sz="2000" dirty="0"/>
              <a:t> </a:t>
            </a:r>
            <a:r>
              <a:rPr lang="en-US" sz="2000" dirty="0" err="1"/>
              <a:t>proprio</a:t>
            </a:r>
            <a:r>
              <a:rPr lang="en-US" sz="2000" dirty="0"/>
              <a:t> </a:t>
            </a:r>
            <a:r>
              <a:rPr lang="en-US" sz="2000" dirty="0" err="1" smtClean="0"/>
              <a:t>sostegno</a:t>
            </a:r>
            <a:r>
              <a:rPr lang="en-US" sz="2000" dirty="0" smtClean="0"/>
              <a:t>.</a:t>
            </a:r>
          </a:p>
          <a:p>
            <a:pPr algn="ctr"/>
            <a:endParaRPr lang="en-US" sz="2000" dirty="0" smtClean="0"/>
          </a:p>
          <a:p>
            <a:pPr algn="ctr"/>
            <a:r>
              <a:rPr lang="en-US" sz="2000" dirty="0" err="1" smtClean="0"/>
              <a:t>Dobbiamo</a:t>
            </a:r>
            <a:r>
              <a:rPr lang="en-US" sz="2000" dirty="0" smtClean="0"/>
              <a:t> </a:t>
            </a:r>
            <a:r>
              <a:rPr lang="en-US" sz="2000" dirty="0" err="1"/>
              <a:t>agire</a:t>
            </a:r>
            <a:r>
              <a:rPr lang="en-US" sz="2000" dirty="0"/>
              <a:t> per </a:t>
            </a:r>
            <a:r>
              <a:rPr lang="en-US" sz="2000" dirty="0" err="1"/>
              <a:t>rafforzare</a:t>
            </a:r>
            <a:r>
              <a:rPr lang="en-US" sz="2000" dirty="0"/>
              <a:t> la </a:t>
            </a:r>
            <a:r>
              <a:rPr lang="en-US" sz="2000" dirty="0" err="1"/>
              <a:t>loro</a:t>
            </a:r>
            <a:r>
              <a:rPr lang="en-US" sz="2000" dirty="0"/>
              <a:t> </a:t>
            </a:r>
            <a:r>
              <a:rPr lang="en-US" sz="2000" dirty="0" smtClean="0"/>
              <a:t>auto-</a:t>
            </a:r>
            <a:r>
              <a:rPr lang="en-US" sz="2000" dirty="0" err="1" smtClean="0"/>
              <a:t>determinazione</a:t>
            </a:r>
            <a:r>
              <a:rPr lang="en-US" sz="2000" dirty="0"/>
              <a:t>, </a:t>
            </a:r>
            <a:endParaRPr lang="en-US" sz="2000" dirty="0" smtClean="0"/>
          </a:p>
          <a:p>
            <a:pPr algn="ctr"/>
            <a:r>
              <a:rPr lang="en-US" sz="2000" dirty="0" err="1" smtClean="0"/>
              <a:t>garantire</a:t>
            </a:r>
            <a:r>
              <a:rPr lang="en-US" sz="2000" dirty="0" smtClean="0"/>
              <a:t> </a:t>
            </a:r>
            <a:r>
              <a:rPr lang="en-US" sz="2000" dirty="0" err="1"/>
              <a:t>pari</a:t>
            </a:r>
            <a:r>
              <a:rPr lang="en-US" sz="2000" dirty="0"/>
              <a:t> </a:t>
            </a:r>
            <a:r>
              <a:rPr lang="en-US" sz="2000" dirty="0" err="1"/>
              <a:t>opportunità</a:t>
            </a:r>
            <a:r>
              <a:rPr lang="en-US" sz="2000" dirty="0"/>
              <a:t> </a:t>
            </a:r>
            <a:r>
              <a:rPr lang="en-US" sz="2000" dirty="0" err="1"/>
              <a:t>nell'accesso</a:t>
            </a:r>
            <a:r>
              <a:rPr lang="en-US" sz="2000" dirty="0"/>
              <a:t> </a:t>
            </a:r>
            <a:r>
              <a:rPr lang="en-US" sz="2000" dirty="0" err="1"/>
              <a:t>all'auto</a:t>
            </a:r>
            <a:r>
              <a:rPr lang="en-US" sz="2000" dirty="0"/>
              <a:t>- </a:t>
            </a:r>
            <a:r>
              <a:rPr lang="en-US" sz="2000" dirty="0" err="1"/>
              <a:t>rappresentanza</a:t>
            </a:r>
            <a:r>
              <a:rPr lang="en-US" sz="2000" dirty="0"/>
              <a:t>.</a:t>
            </a:r>
            <a:endParaRPr lang="it-IT" sz="2000" dirty="0"/>
          </a:p>
          <a:p>
            <a:pPr algn="ctr"/>
            <a:endParaRPr lang="en-US" sz="2000" dirty="0" smtClean="0"/>
          </a:p>
          <a:p>
            <a:pPr algn="ctr"/>
            <a:r>
              <a:rPr lang="en-US" sz="2000" dirty="0"/>
              <a:t> </a:t>
            </a:r>
            <a:r>
              <a:rPr lang="en-US" sz="2000" dirty="0" err="1" smtClean="0"/>
              <a:t>Abbiamo</a:t>
            </a:r>
            <a:r>
              <a:rPr lang="en-US" sz="2000" dirty="0" smtClean="0"/>
              <a:t>  </a:t>
            </a:r>
            <a:r>
              <a:rPr lang="en-US" sz="2000" dirty="0" err="1"/>
              <a:t>strumenti</a:t>
            </a:r>
            <a:r>
              <a:rPr lang="en-US" sz="2000" dirty="0"/>
              <a:t> e </a:t>
            </a:r>
            <a:r>
              <a:rPr lang="en-US" sz="2000" dirty="0" err="1"/>
              <a:t>conoscenze</a:t>
            </a:r>
            <a:r>
              <a:rPr lang="en-US" sz="2000" dirty="0"/>
              <a:t> </a:t>
            </a:r>
            <a:r>
              <a:rPr lang="en-US" sz="2000" dirty="0" err="1"/>
              <a:t>scientifiche</a:t>
            </a:r>
            <a:r>
              <a:rPr lang="en-US" sz="2000" dirty="0"/>
              <a:t> validate </a:t>
            </a:r>
            <a:endParaRPr lang="en-US" sz="2000" dirty="0" smtClean="0"/>
          </a:p>
          <a:p>
            <a:pPr algn="ctr"/>
            <a:r>
              <a:rPr lang="en-US" sz="2000" dirty="0" smtClean="0"/>
              <a:t>per </a:t>
            </a:r>
            <a:r>
              <a:rPr lang="en-US" sz="2000" dirty="0" err="1" smtClean="0"/>
              <a:t>supportarne</a:t>
            </a:r>
            <a:r>
              <a:rPr lang="en-US" sz="2000" dirty="0" smtClean="0"/>
              <a:t> </a:t>
            </a:r>
            <a:r>
              <a:rPr lang="en-US" sz="2000" dirty="0" err="1" smtClean="0"/>
              <a:t>il</a:t>
            </a:r>
            <a:r>
              <a:rPr lang="en-US" sz="2000" dirty="0" smtClean="0"/>
              <a:t>  </a:t>
            </a:r>
            <a:r>
              <a:rPr lang="en-US" sz="2000" dirty="0" err="1"/>
              <a:t>percorso</a:t>
            </a:r>
            <a:r>
              <a:rPr lang="en-US" sz="2000" dirty="0"/>
              <a:t>:</a:t>
            </a:r>
          </a:p>
          <a:p>
            <a:pPr algn="ctr"/>
            <a:r>
              <a:rPr lang="en-US" sz="2000" dirty="0" err="1"/>
              <a:t>il</a:t>
            </a:r>
            <a:r>
              <a:rPr lang="en-US" sz="2000" dirty="0"/>
              <a:t> </a:t>
            </a:r>
            <a:r>
              <a:rPr lang="en-US" sz="2000" dirty="0" err="1"/>
              <a:t>linguaggio</a:t>
            </a:r>
            <a:r>
              <a:rPr lang="en-US" sz="2000" dirty="0"/>
              <a:t> facile da </a:t>
            </a:r>
            <a:r>
              <a:rPr lang="en-US" sz="2000" dirty="0" err="1"/>
              <a:t>leggere</a:t>
            </a:r>
            <a:r>
              <a:rPr lang="en-US" sz="2000" dirty="0"/>
              <a:t>, </a:t>
            </a:r>
            <a:r>
              <a:rPr lang="en-US" sz="2000" dirty="0" smtClean="0"/>
              <a:t>le </a:t>
            </a:r>
            <a:r>
              <a:rPr lang="en-US" sz="2000" dirty="0" err="1"/>
              <a:t>palestre</a:t>
            </a:r>
            <a:r>
              <a:rPr lang="en-US" sz="2000" dirty="0"/>
              <a:t> per la vita </a:t>
            </a:r>
            <a:r>
              <a:rPr lang="en-US" sz="2000" dirty="0" err="1" smtClean="0"/>
              <a:t>indipendente</a:t>
            </a:r>
            <a:endParaRPr lang="en-US" sz="2000" dirty="0" smtClean="0"/>
          </a:p>
          <a:p>
            <a:pPr algn="ctr"/>
            <a:r>
              <a:rPr lang="en-US" sz="2000" dirty="0" smtClean="0"/>
              <a:t>e </a:t>
            </a:r>
            <a:r>
              <a:rPr lang="en-US" sz="2000" dirty="0"/>
              <a:t>le </a:t>
            </a:r>
            <a:r>
              <a:rPr lang="en-US" sz="2000" dirty="0" err="1"/>
              <a:t>matrici</a:t>
            </a:r>
            <a:r>
              <a:rPr lang="en-US" sz="2000" dirty="0"/>
              <a:t> </a:t>
            </a:r>
            <a:r>
              <a:rPr lang="en-US" sz="2000" dirty="0" err="1"/>
              <a:t>ecologiche</a:t>
            </a:r>
            <a:r>
              <a:rPr lang="en-US" sz="2000" dirty="0"/>
              <a:t> e </a:t>
            </a:r>
            <a:r>
              <a:rPr lang="en-US" sz="2000" dirty="0" err="1"/>
              <a:t>dei</a:t>
            </a:r>
            <a:r>
              <a:rPr lang="en-US" sz="2000" dirty="0"/>
              <a:t> </a:t>
            </a:r>
            <a:r>
              <a:rPr lang="en-US" sz="2000" dirty="0" err="1"/>
              <a:t>sostegni</a:t>
            </a:r>
            <a:r>
              <a:rPr lang="en-US" sz="2000" dirty="0"/>
              <a:t> </a:t>
            </a:r>
            <a:r>
              <a:rPr lang="en-US" sz="2000" dirty="0" smtClean="0"/>
              <a:t>per </a:t>
            </a:r>
            <a:r>
              <a:rPr lang="en-US" sz="2000" dirty="0"/>
              <a:t>la </a:t>
            </a:r>
            <a:r>
              <a:rPr lang="en-US" sz="2000" dirty="0" err="1"/>
              <a:t>costruzione</a:t>
            </a:r>
            <a:r>
              <a:rPr lang="en-US" sz="2000" dirty="0"/>
              <a:t> </a:t>
            </a:r>
            <a:r>
              <a:rPr lang="en-US" sz="2000" dirty="0" err="1"/>
              <a:t>dei</a:t>
            </a:r>
            <a:r>
              <a:rPr lang="en-US" sz="2000" dirty="0"/>
              <a:t> </a:t>
            </a:r>
            <a:r>
              <a:rPr lang="en-US" sz="2000" dirty="0" err="1"/>
              <a:t>progetti</a:t>
            </a:r>
            <a:r>
              <a:rPr lang="en-US" sz="2000" dirty="0"/>
              <a:t> di vita, </a:t>
            </a:r>
          </a:p>
          <a:p>
            <a:pPr algn="ctr"/>
            <a:r>
              <a:rPr lang="en-US" sz="2000" dirty="0" err="1"/>
              <a:t>resi</a:t>
            </a:r>
            <a:r>
              <a:rPr lang="en-US" sz="2000" dirty="0"/>
              <a:t> </a:t>
            </a:r>
            <a:r>
              <a:rPr lang="en-US" sz="2000" dirty="0" err="1"/>
              <a:t>verificabili</a:t>
            </a:r>
            <a:r>
              <a:rPr lang="en-US" sz="2000" dirty="0"/>
              <a:t> </a:t>
            </a:r>
            <a:r>
              <a:rPr lang="en-US" sz="2000" dirty="0" err="1"/>
              <a:t>alla</a:t>
            </a:r>
            <a:r>
              <a:rPr lang="en-US" sz="2000" dirty="0"/>
              <a:t> </a:t>
            </a:r>
            <a:r>
              <a:rPr lang="en-US" sz="2000" dirty="0" err="1"/>
              <a:t>luce</a:t>
            </a:r>
            <a:r>
              <a:rPr lang="en-US" sz="2000" dirty="0"/>
              <a:t> </a:t>
            </a:r>
            <a:r>
              <a:rPr lang="en-US" sz="2000" dirty="0" err="1"/>
              <a:t>della</a:t>
            </a:r>
            <a:r>
              <a:rPr lang="en-US" sz="2000" dirty="0"/>
              <a:t> </a:t>
            </a:r>
            <a:r>
              <a:rPr lang="en-US" sz="2000" dirty="0" err="1"/>
              <a:t>dimensione</a:t>
            </a:r>
            <a:r>
              <a:rPr lang="en-US" sz="2000" dirty="0"/>
              <a:t> </a:t>
            </a:r>
            <a:r>
              <a:rPr lang="en-US" sz="2000" dirty="0" err="1"/>
              <a:t>degli</a:t>
            </a:r>
            <a:r>
              <a:rPr lang="en-US" sz="2000" dirty="0"/>
              <a:t> 8 </a:t>
            </a:r>
            <a:r>
              <a:rPr lang="en-US" sz="2000" dirty="0" err="1" smtClean="0"/>
              <a:t>domini</a:t>
            </a:r>
            <a:r>
              <a:rPr lang="en-US" sz="2000" dirty="0" smtClean="0"/>
              <a:t> </a:t>
            </a:r>
            <a:r>
              <a:rPr lang="en-US" sz="2000" dirty="0" err="1" smtClean="0"/>
              <a:t>della</a:t>
            </a:r>
            <a:r>
              <a:rPr lang="en-US" sz="2000" dirty="0" smtClean="0"/>
              <a:t> </a:t>
            </a:r>
            <a:r>
              <a:rPr lang="en-US" sz="2000" dirty="0" err="1" smtClean="0"/>
              <a:t>q.d.v</a:t>
            </a:r>
            <a:r>
              <a:rPr lang="en-US" sz="2000" dirty="0" smtClean="0"/>
              <a:t>.</a:t>
            </a:r>
            <a:endParaRPr lang="it-IT" sz="2000" dirty="0"/>
          </a:p>
        </p:txBody>
      </p:sp>
    </p:spTree>
    <p:extLst>
      <p:ext uri="{BB962C8B-B14F-4D97-AF65-F5344CB8AC3E}">
        <p14:creationId xmlns:p14="http://schemas.microsoft.com/office/powerpoint/2010/main" val="3499410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40</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999" y="1387475"/>
            <a:ext cx="8763001" cy="5447645"/>
          </a:xfrm>
          <a:prstGeom prst="rect">
            <a:avLst/>
          </a:prstGeom>
        </p:spPr>
        <p:txBody>
          <a:bodyPr wrap="square">
            <a:spAutoFit/>
          </a:bodyPr>
          <a:lstStyle/>
          <a:p>
            <a:endParaRPr lang="it-IT" i="1" dirty="0" smtClean="0"/>
          </a:p>
          <a:p>
            <a:r>
              <a:rPr lang="it-IT" sz="2400" i="1" dirty="0" smtClean="0">
                <a:solidFill>
                  <a:srgbClr val="FF0000"/>
                </a:solidFill>
              </a:rPr>
              <a:t>La legge necessita  sperimentazione di  </a:t>
            </a:r>
            <a:r>
              <a:rPr lang="it-IT" sz="2400" i="1" dirty="0">
                <a:solidFill>
                  <a:srgbClr val="FF0000"/>
                </a:solidFill>
              </a:rPr>
              <a:t>progetti innovativi, che garantiscano sostenibilità e continuità nel tempo,  la migliore qualità di vita possibile dei soggetti destinatari in coerenza con i paradigmi della legge</a:t>
            </a:r>
            <a:r>
              <a:rPr lang="it-IT" sz="2400" i="1" dirty="0" smtClean="0">
                <a:solidFill>
                  <a:srgbClr val="FF0000"/>
                </a:solidFill>
              </a:rPr>
              <a:t>.</a:t>
            </a:r>
          </a:p>
          <a:p>
            <a:endParaRPr lang="it-IT" sz="2400" dirty="0">
              <a:solidFill>
                <a:srgbClr val="FF0000"/>
              </a:solidFill>
            </a:endParaRPr>
          </a:p>
          <a:p>
            <a:r>
              <a:rPr lang="it-IT" sz="2400" i="1" dirty="0">
                <a:solidFill>
                  <a:srgbClr val="FF0000"/>
                </a:solidFill>
              </a:rPr>
              <a:t>Iniziative già </a:t>
            </a:r>
            <a:r>
              <a:rPr lang="it-IT" sz="2400" i="1" dirty="0" smtClean="0">
                <a:solidFill>
                  <a:srgbClr val="FF0000"/>
                </a:solidFill>
              </a:rPr>
              <a:t>attuate </a:t>
            </a:r>
            <a:r>
              <a:rPr lang="it-IT" sz="2400" i="1" dirty="0">
                <a:solidFill>
                  <a:srgbClr val="FF0000"/>
                </a:solidFill>
              </a:rPr>
              <a:t>o in corso di </a:t>
            </a:r>
            <a:r>
              <a:rPr lang="it-IT" sz="2400" i="1" dirty="0" smtClean="0">
                <a:solidFill>
                  <a:srgbClr val="FF0000"/>
                </a:solidFill>
              </a:rPr>
              <a:t>attuazione nella nostra rete:</a:t>
            </a:r>
            <a:endParaRPr lang="it-IT" sz="2400" i="1" dirty="0">
              <a:solidFill>
                <a:srgbClr val="FF0000"/>
              </a:solidFill>
            </a:endParaRPr>
          </a:p>
          <a:p>
            <a:pPr marL="342900" indent="-342900">
              <a:buFont typeface="Arial"/>
              <a:buChar char="•"/>
            </a:pPr>
            <a:r>
              <a:rPr lang="it-IT" sz="2400" i="1" dirty="0">
                <a:solidFill>
                  <a:srgbClr val="FF0000"/>
                </a:solidFill>
              </a:rPr>
              <a:t>convivenza assistita in un appartamento di civile abitazione, utilizzando l’immobile di famiglia di una delle persone che lo mette a disposizione per vivere  insieme ad altri, con disabilità e non; </a:t>
            </a:r>
            <a:endParaRPr lang="it-IT" sz="2400" dirty="0">
              <a:solidFill>
                <a:srgbClr val="FF0000"/>
              </a:solidFill>
            </a:endParaRPr>
          </a:p>
          <a:p>
            <a:pPr marL="342900" lvl="0" indent="-342900">
              <a:buFont typeface="Arial"/>
              <a:buChar char="•"/>
            </a:pPr>
            <a:r>
              <a:rPr lang="it-IT" sz="2400" i="1" dirty="0">
                <a:solidFill>
                  <a:srgbClr val="FF0000"/>
                </a:solidFill>
              </a:rPr>
              <a:t>locazione un appartamento attraverso l’utilizzo di rendite;</a:t>
            </a:r>
            <a:endParaRPr lang="it-IT" sz="2400" dirty="0">
              <a:solidFill>
                <a:srgbClr val="FF0000"/>
              </a:solidFill>
            </a:endParaRPr>
          </a:p>
          <a:p>
            <a:pPr marL="342900" lvl="0" indent="-342900">
              <a:buFont typeface="Arial"/>
              <a:buChar char="•"/>
            </a:pPr>
            <a:r>
              <a:rPr lang="it-IT" sz="2400" i="1" dirty="0">
                <a:solidFill>
                  <a:srgbClr val="FF0000"/>
                </a:solidFill>
              </a:rPr>
              <a:t>acquisto/locazione di immobili  attraverso la gestione di patrimoni costituiti in trust, lasciti, vincoli di  destinazione,  contratti fiduciari, legati  ecc.</a:t>
            </a:r>
            <a:endParaRPr lang="it-IT" sz="2400" dirty="0">
              <a:solidFill>
                <a:srgbClr val="FF0000"/>
              </a:solidFill>
            </a:endParaRPr>
          </a:p>
          <a:p>
            <a:endParaRPr lang="it-IT" dirty="0"/>
          </a:p>
        </p:txBody>
      </p:sp>
    </p:spTree>
    <p:custDataLst>
      <p:tags r:id="rId1"/>
    </p:custDataLst>
    <p:extLst>
      <p:ext uri="{BB962C8B-B14F-4D97-AF65-F5344CB8AC3E}">
        <p14:creationId xmlns:p14="http://schemas.microsoft.com/office/powerpoint/2010/main" val="119525151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41</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999" y="1387475"/>
            <a:ext cx="8763001" cy="646331"/>
          </a:xfrm>
          <a:prstGeom prst="rect">
            <a:avLst/>
          </a:prstGeom>
        </p:spPr>
        <p:txBody>
          <a:bodyPr wrap="square">
            <a:spAutoFit/>
          </a:bodyPr>
          <a:lstStyle/>
          <a:p>
            <a:endParaRPr lang="it-IT" i="1" dirty="0" smtClean="0"/>
          </a:p>
          <a:p>
            <a:endParaRPr lang="it-IT" dirty="0"/>
          </a:p>
        </p:txBody>
      </p:sp>
      <p:sp>
        <p:nvSpPr>
          <p:cNvPr id="3" name="Rettangolo 2"/>
          <p:cNvSpPr/>
          <p:nvPr/>
        </p:nvSpPr>
        <p:spPr>
          <a:xfrm>
            <a:off x="250826" y="1387475"/>
            <a:ext cx="8664574" cy="4401205"/>
          </a:xfrm>
          <a:prstGeom prst="rect">
            <a:avLst/>
          </a:prstGeom>
        </p:spPr>
        <p:txBody>
          <a:bodyPr wrap="square">
            <a:spAutoFit/>
          </a:bodyPr>
          <a:lstStyle/>
          <a:p>
            <a:r>
              <a:rPr lang="it-IT" sz="2000" i="1" dirty="0"/>
              <a:t>Il tutto  in  logica di  welfare </a:t>
            </a:r>
            <a:r>
              <a:rPr lang="it-IT" sz="2000" i="1" dirty="0" smtClean="0"/>
              <a:t>generativo</a:t>
            </a:r>
            <a:r>
              <a:rPr lang="it-IT" sz="2000" i="1" dirty="0"/>
              <a:t> </a:t>
            </a:r>
            <a:r>
              <a:rPr lang="it-IT" sz="2000" i="1" dirty="0" smtClean="0"/>
              <a:t>che vede  </a:t>
            </a:r>
            <a:r>
              <a:rPr lang="it-IT" sz="2000" i="1" dirty="0"/>
              <a:t>soggetti privati,  terzo settore e famiglie, assumere il ruolo di attivatori e coprotagonisti della trasformazione dei servizi e dei sostegni, moltiplicando  risposte di un territorio e massimizzando le risorse anche economiche utilizzate delle Istituzioni per rispondere ai bisogni del “durante noi - dopo di noi” (</a:t>
            </a:r>
            <a:r>
              <a:rPr lang="it-IT" sz="2000" i="1" dirty="0" err="1"/>
              <a:t>es.:attraverso</a:t>
            </a:r>
            <a:r>
              <a:rPr lang="it-IT" sz="2000" i="1" dirty="0"/>
              <a:t> un budget  o servizi territoriali pubblici da mettere a disposizione  al sostegno del vivere presso la propria abitazione  - vincolata in trust o altro meccanismo giuridico-  mantenendo  il bagaglio di autonomie costruite   all’interno del quartiere, ecc..)</a:t>
            </a:r>
            <a:r>
              <a:rPr lang="it-IT" sz="2000" i="1" dirty="0" smtClean="0"/>
              <a:t>.</a:t>
            </a:r>
          </a:p>
          <a:p>
            <a:endParaRPr lang="it-IT" sz="2000" dirty="0"/>
          </a:p>
          <a:p>
            <a:r>
              <a:rPr lang="it-IT" sz="2000" i="1" dirty="0"/>
              <a:t>Così le famiglie cominciano ad agire sia come promotrici  di nuovi servizi che come investitori specifici perché mettono a disposizione patrimoni e beni immobili in  condivisione e di solidarietà familiare e soprattutto non più costrette ad agire in emergenza  all’affannosa ricerca  di un  posto letto, presso cui “collocare” il proprio congiunto</a:t>
            </a:r>
            <a:r>
              <a:rPr lang="it-IT" dirty="0"/>
              <a:t>.</a:t>
            </a:r>
          </a:p>
        </p:txBody>
      </p:sp>
    </p:spTree>
    <p:custDataLst>
      <p:tags r:id="rId1"/>
    </p:custDataLst>
    <p:extLst>
      <p:ext uri="{BB962C8B-B14F-4D97-AF65-F5344CB8AC3E}">
        <p14:creationId xmlns:p14="http://schemas.microsoft.com/office/powerpoint/2010/main" val="25329894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42</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999" y="1387475"/>
            <a:ext cx="8763001" cy="646331"/>
          </a:xfrm>
          <a:prstGeom prst="rect">
            <a:avLst/>
          </a:prstGeom>
        </p:spPr>
        <p:txBody>
          <a:bodyPr wrap="square">
            <a:spAutoFit/>
          </a:bodyPr>
          <a:lstStyle/>
          <a:p>
            <a:endParaRPr lang="it-IT" i="1" dirty="0" smtClean="0"/>
          </a:p>
          <a:p>
            <a:endParaRPr lang="it-IT" dirty="0"/>
          </a:p>
        </p:txBody>
      </p:sp>
      <p:sp>
        <p:nvSpPr>
          <p:cNvPr id="4" name="Rettangolo 3"/>
          <p:cNvSpPr/>
          <p:nvPr/>
        </p:nvSpPr>
        <p:spPr>
          <a:xfrm>
            <a:off x="250825" y="1557337"/>
            <a:ext cx="8664575" cy="3323987"/>
          </a:xfrm>
          <a:prstGeom prst="rect">
            <a:avLst/>
          </a:prstGeom>
        </p:spPr>
        <p:txBody>
          <a:bodyPr wrap="square">
            <a:spAutoFit/>
          </a:bodyPr>
          <a:lstStyle/>
          <a:p>
            <a:r>
              <a:rPr lang="it-IT" sz="2400" dirty="0"/>
              <a:t>La famiglia riprende le redini delle proprie scelte,  si inizia a de-istituzionalizzare, abbandonando un modello socio-sanitario che non risponde più ai bisogni e che in certe sue declinazioni risulta indignitoso. La L.112  rende giustizia a tanti anni di lavoro, di fatica e di speranze. </a:t>
            </a:r>
            <a:endParaRPr lang="it-IT" sz="2400" dirty="0" smtClean="0"/>
          </a:p>
          <a:p>
            <a:endParaRPr lang="it-IT" sz="2400" dirty="0"/>
          </a:p>
          <a:p>
            <a:r>
              <a:rPr lang="it-IT" sz="2400" dirty="0" smtClean="0"/>
              <a:t>Raggiunto quindi  </a:t>
            </a:r>
            <a:r>
              <a:rPr lang="it-IT" sz="2400" dirty="0"/>
              <a:t>un primo obiettivo,  quello di portare il problema  a un  livello di attenzione. </a:t>
            </a:r>
          </a:p>
          <a:p>
            <a:endParaRPr lang="it-IT" dirty="0"/>
          </a:p>
        </p:txBody>
      </p:sp>
    </p:spTree>
    <p:custDataLst>
      <p:tags r:id="rId1"/>
    </p:custDataLst>
    <p:extLst>
      <p:ext uri="{BB962C8B-B14F-4D97-AF65-F5344CB8AC3E}">
        <p14:creationId xmlns:p14="http://schemas.microsoft.com/office/powerpoint/2010/main" val="11220609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43</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999" y="1387475"/>
            <a:ext cx="8763001" cy="646331"/>
          </a:xfrm>
          <a:prstGeom prst="rect">
            <a:avLst/>
          </a:prstGeom>
        </p:spPr>
        <p:txBody>
          <a:bodyPr wrap="square">
            <a:spAutoFit/>
          </a:bodyPr>
          <a:lstStyle/>
          <a:p>
            <a:endParaRPr lang="it-IT" i="1" dirty="0" smtClean="0"/>
          </a:p>
          <a:p>
            <a:endParaRPr lang="it-IT" dirty="0"/>
          </a:p>
        </p:txBody>
      </p:sp>
      <p:sp>
        <p:nvSpPr>
          <p:cNvPr id="4" name="Rettangolo 3"/>
          <p:cNvSpPr/>
          <p:nvPr/>
        </p:nvSpPr>
        <p:spPr>
          <a:xfrm>
            <a:off x="250825" y="1557337"/>
            <a:ext cx="8664575" cy="4678204"/>
          </a:xfrm>
          <a:prstGeom prst="rect">
            <a:avLst/>
          </a:prstGeom>
        </p:spPr>
        <p:txBody>
          <a:bodyPr wrap="square">
            <a:spAutoFit/>
          </a:bodyPr>
          <a:lstStyle/>
          <a:p>
            <a:endParaRPr lang="it-IT" dirty="0" smtClean="0"/>
          </a:p>
          <a:p>
            <a:r>
              <a:rPr lang="it-IT" sz="2000" dirty="0" smtClean="0"/>
              <a:t>Sdoganato </a:t>
            </a:r>
            <a:r>
              <a:rPr lang="it-IT" sz="2000" dirty="0"/>
              <a:t>un tabù fatto di silenzi, di preoccupazioni, di disperazione ( quanti omicidi-suicidi, la cronaca ne continua a segnalare…). </a:t>
            </a:r>
            <a:endParaRPr lang="it-IT" sz="2000" dirty="0" smtClean="0"/>
          </a:p>
          <a:p>
            <a:r>
              <a:rPr lang="it-IT" sz="2000" dirty="0" smtClean="0"/>
              <a:t>Non </a:t>
            </a:r>
            <a:r>
              <a:rPr lang="it-IT" sz="2000" dirty="0"/>
              <a:t>è la legge   che risolverà tutti i problemi,  è il dibattito e l’interesse che essa ha mosso e continua a muovere a far sì che le famiglie, in primis, si pongano il problema e ricerchino soluzioni che fino a ieri potevano sembrare impercorribili. </a:t>
            </a:r>
            <a:endParaRPr lang="it-IT" sz="2000" dirty="0" smtClean="0"/>
          </a:p>
          <a:p>
            <a:r>
              <a:rPr lang="it-IT" sz="2000" dirty="0" smtClean="0"/>
              <a:t>Soluzioni </a:t>
            </a:r>
            <a:r>
              <a:rPr lang="it-IT" sz="2000" dirty="0"/>
              <a:t>abitative proponibili aiuteranno a far rinascere quello spirito solidaristico, a volte dimenticato, che si trasformerà in atti di impegno responsabile, permettendo  di creare dei sostegni anche nelle situazioni maggiormente critiche.  Poi </a:t>
            </a:r>
            <a:r>
              <a:rPr lang="it-IT" sz="2000" dirty="0" smtClean="0"/>
              <a:t> </a:t>
            </a:r>
            <a:r>
              <a:rPr lang="it-IT" sz="2000" dirty="0"/>
              <a:t>i negozi giuridici, che opportunamente tarati situazione per situazione, offrono garanzie e tutele</a:t>
            </a:r>
            <a:r>
              <a:rPr lang="it-IT" sz="2000" dirty="0" smtClean="0"/>
              <a:t>.</a:t>
            </a:r>
          </a:p>
          <a:p>
            <a:r>
              <a:rPr lang="it-IT" sz="2000" dirty="0" smtClean="0"/>
              <a:t>Le </a:t>
            </a:r>
            <a:r>
              <a:rPr lang="it-IT" sz="2000" dirty="0"/>
              <a:t>assicurazioni </a:t>
            </a:r>
            <a:r>
              <a:rPr lang="it-IT" sz="2000" dirty="0" smtClean="0"/>
              <a:t>  </a:t>
            </a:r>
            <a:r>
              <a:rPr lang="it-IT" sz="2000" dirty="0"/>
              <a:t>vanno  nella giusta direzione perché favoriscono il risparmio, elemento essenziale per l’attenzione che le famiglie devono porre ad un futuro - anche economico – da  garantire ai figli. </a:t>
            </a:r>
          </a:p>
        </p:txBody>
      </p:sp>
    </p:spTree>
    <p:custDataLst>
      <p:tags r:id="rId1"/>
    </p:custDataLst>
    <p:extLst>
      <p:ext uri="{BB962C8B-B14F-4D97-AF65-F5344CB8AC3E}">
        <p14:creationId xmlns:p14="http://schemas.microsoft.com/office/powerpoint/2010/main" val="23221254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44</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999" y="1387475"/>
            <a:ext cx="8763001" cy="646331"/>
          </a:xfrm>
          <a:prstGeom prst="rect">
            <a:avLst/>
          </a:prstGeom>
        </p:spPr>
        <p:txBody>
          <a:bodyPr wrap="square">
            <a:spAutoFit/>
          </a:bodyPr>
          <a:lstStyle/>
          <a:p>
            <a:endParaRPr lang="it-IT" i="1" dirty="0" smtClean="0"/>
          </a:p>
          <a:p>
            <a:endParaRPr lang="it-IT" dirty="0"/>
          </a:p>
        </p:txBody>
      </p:sp>
      <p:sp>
        <p:nvSpPr>
          <p:cNvPr id="3" name="Rettangolo 2"/>
          <p:cNvSpPr/>
          <p:nvPr/>
        </p:nvSpPr>
        <p:spPr>
          <a:xfrm>
            <a:off x="468313" y="1387475"/>
            <a:ext cx="8337550" cy="3693319"/>
          </a:xfrm>
          <a:prstGeom prst="rect">
            <a:avLst/>
          </a:prstGeom>
        </p:spPr>
        <p:txBody>
          <a:bodyPr wrap="square">
            <a:spAutoFit/>
          </a:bodyPr>
          <a:lstStyle/>
          <a:p>
            <a:r>
              <a:rPr lang="it-IT" dirty="0" smtClean="0"/>
              <a:t>Si parte </a:t>
            </a:r>
            <a:r>
              <a:rPr lang="it-IT" dirty="0"/>
              <a:t>dal riconoscimento che le persone con disabilità non possono dall’oggi al domani essere “deportate” in una struttura, vedendo spezzato  il  percorso di vita fin a quel momento costruito. </a:t>
            </a:r>
          </a:p>
          <a:p>
            <a:endParaRPr lang="it-IT" dirty="0" smtClean="0"/>
          </a:p>
          <a:p>
            <a:r>
              <a:rPr lang="it-IT" dirty="0" smtClean="0"/>
              <a:t>Si </a:t>
            </a:r>
            <a:r>
              <a:rPr lang="it-IT" dirty="0"/>
              <a:t>inizia a guardare  alla persona, non solo come destinatario passivo di un’attività di mera assistenza, ma al suo essere “persona”, che, come tutti gli altri, ha diritto scegliere dove e con chi vivere; legge è  ancorata,  riferimenti agli articoli , 3, 30, 32 e 38  della Costituzione italiana, agli articoli 3 e 19 della CRPD. </a:t>
            </a:r>
          </a:p>
          <a:p>
            <a:endParaRPr lang="it-IT" dirty="0" smtClean="0"/>
          </a:p>
          <a:p>
            <a:r>
              <a:rPr lang="it-IT" dirty="0" smtClean="0"/>
              <a:t>L’art</a:t>
            </a:r>
            <a:r>
              <a:rPr lang="it-IT" dirty="0"/>
              <a:t>. 19  impegna lo Stato  a garantire ad ogni cittadino con disabilità di scegliere dove vivere, con chi vivere e come vivere, sempre partendo dalla predisposizione aggiornamento del proprio progetto globale di vita redatto ai sensi e per gli effetti dell’articolo 14 della L.328/2000</a:t>
            </a:r>
            <a:r>
              <a:rPr lang="it-IT" dirty="0" smtClean="0"/>
              <a:t>.</a:t>
            </a:r>
            <a:endParaRPr lang="it-IT" dirty="0"/>
          </a:p>
        </p:txBody>
      </p:sp>
    </p:spTree>
    <p:custDataLst>
      <p:tags r:id="rId1"/>
    </p:custDataLst>
    <p:extLst>
      <p:ext uri="{BB962C8B-B14F-4D97-AF65-F5344CB8AC3E}">
        <p14:creationId xmlns:p14="http://schemas.microsoft.com/office/powerpoint/2010/main" val="3064714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45</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999" y="1387475"/>
            <a:ext cx="8763001" cy="646331"/>
          </a:xfrm>
          <a:prstGeom prst="rect">
            <a:avLst/>
          </a:prstGeom>
        </p:spPr>
        <p:txBody>
          <a:bodyPr wrap="square">
            <a:spAutoFit/>
          </a:bodyPr>
          <a:lstStyle/>
          <a:p>
            <a:endParaRPr lang="it-IT" i="1" dirty="0" smtClean="0"/>
          </a:p>
          <a:p>
            <a:endParaRPr lang="it-IT" dirty="0"/>
          </a:p>
        </p:txBody>
      </p:sp>
      <p:sp>
        <p:nvSpPr>
          <p:cNvPr id="3" name="Rettangolo 2"/>
          <p:cNvSpPr/>
          <p:nvPr/>
        </p:nvSpPr>
        <p:spPr>
          <a:xfrm>
            <a:off x="468313" y="1387475"/>
            <a:ext cx="8337550" cy="3323987"/>
          </a:xfrm>
          <a:prstGeom prst="rect">
            <a:avLst/>
          </a:prstGeom>
        </p:spPr>
        <p:txBody>
          <a:bodyPr wrap="square">
            <a:spAutoFit/>
          </a:bodyPr>
          <a:lstStyle/>
          <a:p>
            <a:endParaRPr lang="it-IT" dirty="0" smtClean="0"/>
          </a:p>
          <a:p>
            <a:endParaRPr lang="it-IT" sz="2400" dirty="0" smtClean="0"/>
          </a:p>
          <a:p>
            <a:r>
              <a:rPr lang="it-IT" sz="2400" dirty="0" smtClean="0"/>
              <a:t>Percorsi </a:t>
            </a:r>
            <a:r>
              <a:rPr lang="it-IT" sz="2400" dirty="0"/>
              <a:t>dell’abitare  in autonomia nel “Durante noi” e “Dopo di noi” che  devono essere ripensati  e riprogettati per renderli coerenti alle  previsioni normative, ma, allo stesso tempo, andare oltre la specifica platea dei destinatari garantita dalla legge stessa, prevedendo anche per le altre persone  analoghi interventi alternativi a quanto l’attuale rete di servizi consente di attuare. </a:t>
            </a:r>
          </a:p>
        </p:txBody>
      </p:sp>
    </p:spTree>
    <p:custDataLst>
      <p:tags r:id="rId1"/>
    </p:custDataLst>
    <p:extLst>
      <p:ext uri="{BB962C8B-B14F-4D97-AF65-F5344CB8AC3E}">
        <p14:creationId xmlns:p14="http://schemas.microsoft.com/office/powerpoint/2010/main" val="98650278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1" y="846667"/>
            <a:ext cx="8153400" cy="4939634"/>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defRPr/>
            </a:pPr>
            <a:endParaRPr lang="it-IT" sz="3000" dirty="0" smtClean="0">
              <a:solidFill>
                <a:srgbClr val="660066"/>
              </a:solidFill>
              <a:latin typeface="American Typewriter"/>
              <a:cs typeface="American Typewriter"/>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46</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999" y="1387475"/>
            <a:ext cx="8763001" cy="646331"/>
          </a:xfrm>
          <a:prstGeom prst="rect">
            <a:avLst/>
          </a:prstGeom>
        </p:spPr>
        <p:txBody>
          <a:bodyPr wrap="square">
            <a:spAutoFit/>
          </a:bodyPr>
          <a:lstStyle/>
          <a:p>
            <a:endParaRPr lang="it-IT" i="1" dirty="0" smtClean="0"/>
          </a:p>
          <a:p>
            <a:endParaRPr lang="it-IT" dirty="0"/>
          </a:p>
        </p:txBody>
      </p:sp>
      <p:sp>
        <p:nvSpPr>
          <p:cNvPr id="4" name="Rettangolo 3"/>
          <p:cNvSpPr/>
          <p:nvPr/>
        </p:nvSpPr>
        <p:spPr>
          <a:xfrm>
            <a:off x="2010929" y="1601789"/>
            <a:ext cx="5115525" cy="4154983"/>
          </a:xfrm>
          <a:prstGeom prst="rect">
            <a:avLst/>
          </a:prstGeom>
        </p:spPr>
        <p:txBody>
          <a:bodyPr wrap="square">
            <a:spAutoFit/>
          </a:bodyPr>
          <a:lstStyle/>
          <a:p>
            <a:pPr algn="ctr"/>
            <a:r>
              <a:rPr lang="it-IT" sz="2400" b="1" i="1" dirty="0" smtClean="0"/>
              <a:t>Una ultima </a:t>
            </a:r>
            <a:r>
              <a:rPr lang="it-IT" sz="2400" b="1" i="1" dirty="0"/>
              <a:t>considerazione:  </a:t>
            </a:r>
            <a:endParaRPr lang="it-IT" sz="2400" b="1" i="1" dirty="0" smtClean="0"/>
          </a:p>
          <a:p>
            <a:pPr algn="ctr"/>
            <a:endParaRPr lang="it-IT" sz="2400" b="1" i="1" dirty="0"/>
          </a:p>
          <a:p>
            <a:pPr algn="ctr"/>
            <a:r>
              <a:rPr lang="it-IT" sz="2400" b="1" i="1" dirty="0" smtClean="0"/>
              <a:t>si </a:t>
            </a:r>
            <a:r>
              <a:rPr lang="it-IT" sz="2400" b="1" i="1" dirty="0"/>
              <a:t>tratta di una legge, non solo dispositiva ma anche orientativa </a:t>
            </a:r>
            <a:r>
              <a:rPr lang="it-IT" sz="2400" b="1" i="1" dirty="0" smtClean="0"/>
              <a:t>!</a:t>
            </a:r>
          </a:p>
          <a:p>
            <a:pPr algn="ctr"/>
            <a:endParaRPr lang="it-IT" sz="2400" b="1" i="1" dirty="0" smtClean="0"/>
          </a:p>
          <a:p>
            <a:pPr algn="ctr"/>
            <a:r>
              <a:rPr lang="it-IT" sz="2400" b="1" i="1" dirty="0" smtClean="0"/>
              <a:t> </a:t>
            </a:r>
            <a:r>
              <a:rPr lang="it-IT" sz="2400" b="1" i="1" dirty="0"/>
              <a:t>E questo perché chi la ha redatta </a:t>
            </a:r>
            <a:endParaRPr lang="it-IT" sz="2400" b="1" i="1" dirty="0" smtClean="0"/>
          </a:p>
          <a:p>
            <a:pPr algn="ctr"/>
            <a:r>
              <a:rPr lang="it-IT" sz="2400" b="1" i="1" dirty="0" smtClean="0"/>
              <a:t>si </a:t>
            </a:r>
            <a:r>
              <a:rPr lang="it-IT" sz="2400" b="1" i="1" dirty="0"/>
              <a:t>è posto in ascolto </a:t>
            </a:r>
            <a:r>
              <a:rPr lang="it-IT" sz="2400" b="1" i="1" dirty="0" smtClean="0"/>
              <a:t> </a:t>
            </a:r>
          </a:p>
          <a:p>
            <a:pPr algn="ctr"/>
            <a:r>
              <a:rPr lang="it-IT" sz="2400" b="1" i="1" dirty="0"/>
              <a:t>d</a:t>
            </a:r>
            <a:r>
              <a:rPr lang="it-IT" sz="2400" b="1" i="1" dirty="0" smtClean="0"/>
              <a:t>elle famiglie, </a:t>
            </a:r>
          </a:p>
          <a:p>
            <a:pPr algn="ctr"/>
            <a:r>
              <a:rPr lang="it-IT" sz="2400" b="1" i="1" dirty="0" smtClean="0"/>
              <a:t>delle persone con disabilità, </a:t>
            </a:r>
          </a:p>
          <a:p>
            <a:pPr algn="ctr"/>
            <a:r>
              <a:rPr lang="it-IT" sz="2400" b="1" i="1" dirty="0" smtClean="0"/>
              <a:t>del mondo </a:t>
            </a:r>
            <a:r>
              <a:rPr lang="it-IT" sz="2400" b="1" i="1" dirty="0"/>
              <a:t>associativo, </a:t>
            </a:r>
            <a:endParaRPr lang="it-IT" sz="2400" b="1" i="1" dirty="0" smtClean="0"/>
          </a:p>
          <a:p>
            <a:pPr algn="ctr"/>
            <a:r>
              <a:rPr lang="it-IT" sz="2400" b="1" i="1" dirty="0" smtClean="0"/>
              <a:t>dei </a:t>
            </a:r>
            <a:r>
              <a:rPr lang="it-IT" sz="2400" b="1" i="1" dirty="0"/>
              <a:t>reali  portatori di interesse.</a:t>
            </a:r>
          </a:p>
        </p:txBody>
      </p:sp>
    </p:spTree>
    <p:custDataLst>
      <p:tags r:id="rId1"/>
    </p:custDataLst>
    <p:extLst>
      <p:ext uri="{BB962C8B-B14F-4D97-AF65-F5344CB8AC3E}">
        <p14:creationId xmlns:p14="http://schemas.microsoft.com/office/powerpoint/2010/main" val="124757325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23850" y="846666"/>
            <a:ext cx="848201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i="1" dirty="0" smtClean="0">
              <a:solidFill>
                <a:srgbClr val="17375E"/>
              </a:solidFill>
              <a:effectLst>
                <a:outerShdw blurRad="38100" dist="38100" dir="2700000" algn="tl">
                  <a:srgbClr val="DDDDDD"/>
                </a:outerShdw>
              </a:effectLst>
              <a:latin typeface="Calibri" charset="0"/>
              <a:ea typeface="ＭＳ Ｐゴシック" charset="0"/>
              <a:cs typeface="ＭＳ Ｐゴシック"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47</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50825" y="-6450621"/>
            <a:ext cx="8664575" cy="923330"/>
          </a:xfrm>
          <a:prstGeom prst="rect">
            <a:avLst/>
          </a:prstGeom>
        </p:spPr>
        <p:txBody>
          <a:bodyPr wrap="square">
            <a:spAutoFit/>
          </a:bodyPr>
          <a:lstStyle/>
          <a:p>
            <a:r>
              <a:rPr lang="it-IT" dirty="0" smtClean="0"/>
              <a:t>.</a:t>
            </a:r>
            <a:endParaRPr lang="it-IT" dirty="0"/>
          </a:p>
          <a:p>
            <a:endParaRPr lang="it-IT" dirty="0" smtClean="0"/>
          </a:p>
          <a:p>
            <a:endParaRPr lang="it-IT" dirty="0"/>
          </a:p>
        </p:txBody>
      </p:sp>
      <p:sp>
        <p:nvSpPr>
          <p:cNvPr id="4" name="CasellaDiTesto 3"/>
          <p:cNvSpPr txBox="1"/>
          <p:nvPr/>
        </p:nvSpPr>
        <p:spPr>
          <a:xfrm>
            <a:off x="250825" y="423333"/>
            <a:ext cx="8664575" cy="4616648"/>
          </a:xfrm>
          <a:prstGeom prst="rect">
            <a:avLst/>
          </a:prstGeom>
          <a:noFill/>
        </p:spPr>
        <p:txBody>
          <a:bodyPr wrap="square" rtlCol="0">
            <a:spAutoFit/>
          </a:bodyPr>
          <a:lstStyle/>
          <a:p>
            <a:endParaRPr lang="it-IT" dirty="0" smtClean="0"/>
          </a:p>
          <a:p>
            <a:endParaRPr lang="it-IT" dirty="0"/>
          </a:p>
          <a:p>
            <a:endParaRPr lang="it-IT" dirty="0" smtClean="0"/>
          </a:p>
          <a:p>
            <a:endParaRPr lang="it-IT" dirty="0" smtClean="0"/>
          </a:p>
          <a:p>
            <a:endParaRPr lang="it-IT" dirty="0" smtClean="0"/>
          </a:p>
          <a:p>
            <a:endParaRPr lang="it-IT" sz="2400" b="1" i="1" dirty="0" smtClean="0">
              <a:solidFill>
                <a:srgbClr val="FF0000"/>
              </a:solidFill>
            </a:endParaRPr>
          </a:p>
          <a:p>
            <a:r>
              <a:rPr lang="it-IT" sz="2000" b="1" i="1" dirty="0" smtClean="0">
                <a:solidFill>
                  <a:srgbClr val="FF0000"/>
                </a:solidFill>
              </a:rPr>
              <a:t>Si </a:t>
            </a:r>
            <a:r>
              <a:rPr lang="it-IT" sz="2000" b="1" i="1" dirty="0">
                <a:solidFill>
                  <a:srgbClr val="FF0000"/>
                </a:solidFill>
              </a:rPr>
              <a:t>sta aprendo un mondo: un mondo nel quale la famiglia riprende le redini delle proprie scelte e dove finalmente si inizia a de-istituzionalizzare, abbandonando un modello socio-sanitario che in molti casi non risponde più ai bisogni e che in certe sue declinazioni risulta </a:t>
            </a:r>
            <a:r>
              <a:rPr lang="it-IT" sz="2000" b="1" i="1" dirty="0" smtClean="0">
                <a:solidFill>
                  <a:srgbClr val="FF0000"/>
                </a:solidFill>
              </a:rPr>
              <a:t>indignitoso.</a:t>
            </a:r>
          </a:p>
          <a:p>
            <a:endParaRPr lang="it-IT" sz="2000" b="1" i="1" dirty="0" smtClean="0">
              <a:solidFill>
                <a:srgbClr val="FF0000"/>
              </a:solidFill>
            </a:endParaRPr>
          </a:p>
          <a:p>
            <a:r>
              <a:rPr lang="it-IT" sz="2000" b="1" i="1" dirty="0" smtClean="0">
                <a:solidFill>
                  <a:srgbClr val="FF0000"/>
                </a:solidFill>
              </a:rPr>
              <a:t>La legge </a:t>
            </a:r>
            <a:r>
              <a:rPr lang="it-IT" sz="2000" b="1" i="1" dirty="0">
                <a:solidFill>
                  <a:srgbClr val="FF0000"/>
                </a:solidFill>
              </a:rPr>
              <a:t>sul dopo di noi </a:t>
            </a:r>
            <a:r>
              <a:rPr lang="it-IT" sz="2000" b="1" i="1" dirty="0" smtClean="0">
                <a:solidFill>
                  <a:srgbClr val="FF0000"/>
                </a:solidFill>
              </a:rPr>
              <a:t>rende </a:t>
            </a:r>
            <a:r>
              <a:rPr lang="it-IT" sz="2000" b="1" i="1" dirty="0">
                <a:solidFill>
                  <a:srgbClr val="FF0000"/>
                </a:solidFill>
              </a:rPr>
              <a:t>giustizia a tanti anni di lavoro, di fatica e di </a:t>
            </a:r>
            <a:r>
              <a:rPr lang="it-IT" sz="2000" b="1" i="1" dirty="0" smtClean="0">
                <a:solidFill>
                  <a:srgbClr val="FF0000"/>
                </a:solidFill>
              </a:rPr>
              <a:t>speranze</a:t>
            </a:r>
            <a:r>
              <a:rPr lang="it-IT" sz="2000" b="1" dirty="0" smtClean="0"/>
              <a:t>.</a:t>
            </a:r>
          </a:p>
          <a:p>
            <a:endParaRPr lang="it-IT" sz="2000" b="1" dirty="0"/>
          </a:p>
          <a:p>
            <a:endParaRPr lang="it-IT" sz="2000" dirty="0" smtClean="0"/>
          </a:p>
        </p:txBody>
      </p:sp>
    </p:spTree>
    <p:custDataLst>
      <p:tags r:id="rId1"/>
    </p:custDataLst>
    <p:extLst>
      <p:ext uri="{BB962C8B-B14F-4D97-AF65-F5344CB8AC3E}">
        <p14:creationId xmlns:p14="http://schemas.microsoft.com/office/powerpoint/2010/main" val="36453514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23850" y="846666"/>
            <a:ext cx="848201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i="1" dirty="0" smtClean="0">
              <a:solidFill>
                <a:srgbClr val="17375E"/>
              </a:solidFill>
              <a:effectLst>
                <a:outerShdw blurRad="38100" dist="38100" dir="2700000" algn="tl">
                  <a:srgbClr val="DDDDDD"/>
                </a:outerShdw>
              </a:effectLst>
              <a:latin typeface="Calibri" charset="0"/>
              <a:ea typeface="ＭＳ Ｐゴシック" charset="0"/>
              <a:cs typeface="ＭＳ Ｐゴシック"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48</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50825" y="-6450621"/>
            <a:ext cx="8664575" cy="923330"/>
          </a:xfrm>
          <a:prstGeom prst="rect">
            <a:avLst/>
          </a:prstGeom>
        </p:spPr>
        <p:txBody>
          <a:bodyPr wrap="square">
            <a:spAutoFit/>
          </a:bodyPr>
          <a:lstStyle/>
          <a:p>
            <a:r>
              <a:rPr lang="it-IT" dirty="0" smtClean="0"/>
              <a:t>.</a:t>
            </a:r>
            <a:endParaRPr lang="it-IT" dirty="0"/>
          </a:p>
          <a:p>
            <a:endParaRPr lang="it-IT" dirty="0" smtClean="0"/>
          </a:p>
          <a:p>
            <a:endParaRPr lang="it-IT" dirty="0"/>
          </a:p>
        </p:txBody>
      </p:sp>
      <p:sp>
        <p:nvSpPr>
          <p:cNvPr id="4" name="CasellaDiTesto 3"/>
          <p:cNvSpPr txBox="1"/>
          <p:nvPr/>
        </p:nvSpPr>
        <p:spPr>
          <a:xfrm>
            <a:off x="468313" y="423333"/>
            <a:ext cx="8447087" cy="4216539"/>
          </a:xfrm>
          <a:prstGeom prst="rect">
            <a:avLst/>
          </a:prstGeom>
          <a:noFill/>
        </p:spPr>
        <p:txBody>
          <a:bodyPr wrap="square" rtlCol="0">
            <a:spAutoFit/>
          </a:bodyPr>
          <a:lstStyle/>
          <a:p>
            <a:endParaRPr lang="it-IT" dirty="0" smtClean="0"/>
          </a:p>
          <a:p>
            <a:endParaRPr lang="it-IT" dirty="0"/>
          </a:p>
          <a:p>
            <a:endParaRPr lang="it-IT" dirty="0" smtClean="0"/>
          </a:p>
          <a:p>
            <a:endParaRPr lang="it-IT" dirty="0" smtClean="0"/>
          </a:p>
          <a:p>
            <a:endParaRPr lang="it-IT" dirty="0" smtClean="0"/>
          </a:p>
          <a:p>
            <a:endParaRPr lang="it-IT" dirty="0" smtClean="0"/>
          </a:p>
          <a:p>
            <a:r>
              <a:rPr lang="it-IT" sz="2000" b="1" i="1" dirty="0" smtClean="0">
                <a:solidFill>
                  <a:srgbClr val="FF0000"/>
                </a:solidFill>
              </a:rPr>
              <a:t>Possiamo </a:t>
            </a:r>
            <a:r>
              <a:rPr lang="it-IT" sz="2000" b="1" i="1" dirty="0">
                <a:solidFill>
                  <a:srgbClr val="FF0000"/>
                </a:solidFill>
              </a:rPr>
              <a:t>dire di avere </a:t>
            </a:r>
            <a:r>
              <a:rPr lang="it-IT" sz="2000" b="1" i="1" dirty="0" smtClean="0">
                <a:solidFill>
                  <a:srgbClr val="FF0000"/>
                </a:solidFill>
              </a:rPr>
              <a:t> </a:t>
            </a:r>
            <a:r>
              <a:rPr lang="it-IT" sz="2000" b="1" i="1" dirty="0">
                <a:solidFill>
                  <a:srgbClr val="FF0000"/>
                </a:solidFill>
              </a:rPr>
              <a:t>raggiunto un primo obiettivo, che è quello di riportare il problema del durante/dopo di noi al giusto livello di attenzione. In un certo qual modo si è sdoganato un tabù fatto di silenzi, di preoccupazioni, di disperazione in certi casi: non è la legge di per sé che risolverà tutti i problemi, ma è il dibattito e l’interesse che essa ha mosso e continua a muovere a far sì che le famiglie, in primis, si pongano seriamente il problema e si attivino alla ricerca di soluzioni che fino a ieri potevano sembrare </a:t>
            </a:r>
            <a:r>
              <a:rPr lang="it-IT" sz="2000" b="1" i="1" dirty="0" smtClean="0">
                <a:solidFill>
                  <a:srgbClr val="FF0000"/>
                </a:solidFill>
              </a:rPr>
              <a:t>impercorribili.</a:t>
            </a:r>
          </a:p>
        </p:txBody>
      </p:sp>
    </p:spTree>
    <p:custDataLst>
      <p:tags r:id="rId1"/>
    </p:custDataLst>
    <p:extLst>
      <p:ext uri="{BB962C8B-B14F-4D97-AF65-F5344CB8AC3E}">
        <p14:creationId xmlns:p14="http://schemas.microsoft.com/office/powerpoint/2010/main" val="364049302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eaLnBrk="1" hangingPunct="1">
              <a:lnSpc>
                <a:spcPct val="80000"/>
              </a:lnSpc>
            </a:pPr>
            <a:endParaRPr lang="it-IT" sz="4000" b="1" i="1" dirty="0" smtClean="0">
              <a:solidFill>
                <a:srgbClr val="3366FF"/>
              </a:solidFill>
              <a:effectLst>
                <a:outerShdw blurRad="38100" dist="38100" dir="2700000" algn="tl">
                  <a:srgbClr val="DDDDDD"/>
                </a:outerShdw>
              </a:effectLst>
              <a:latin typeface="Calibri" charset="0"/>
              <a:ea typeface="ＭＳ Ｐゴシック" charset="0"/>
              <a:cs typeface="Arial" charset="0"/>
            </a:endParaRPr>
          </a:p>
          <a:p>
            <a:pPr>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i="1" dirty="0" smtClean="0">
              <a:solidFill>
                <a:srgbClr val="17375E"/>
              </a:solidFill>
              <a:effectLst>
                <a:outerShdw blurRad="38100" dist="38100" dir="2700000" algn="tl">
                  <a:srgbClr val="DDDDDD"/>
                </a:outerShdw>
              </a:effectLst>
              <a:latin typeface="Calibri" charset="0"/>
              <a:ea typeface="ＭＳ Ｐゴシック" charset="0"/>
              <a:cs typeface="ＭＳ Ｐゴシック"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49</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6" y="20638"/>
            <a:ext cx="129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250825" y="-6450621"/>
            <a:ext cx="8664575" cy="923330"/>
          </a:xfrm>
          <a:prstGeom prst="rect">
            <a:avLst/>
          </a:prstGeom>
        </p:spPr>
        <p:txBody>
          <a:bodyPr wrap="square">
            <a:spAutoFit/>
          </a:bodyPr>
          <a:lstStyle/>
          <a:p>
            <a:r>
              <a:rPr lang="it-IT" dirty="0" smtClean="0"/>
              <a:t>.</a:t>
            </a:r>
            <a:endParaRPr lang="it-IT" dirty="0"/>
          </a:p>
          <a:p>
            <a:endParaRPr lang="it-IT" dirty="0" smtClean="0"/>
          </a:p>
          <a:p>
            <a:endParaRPr lang="it-IT" dirty="0"/>
          </a:p>
        </p:txBody>
      </p:sp>
      <p:sp>
        <p:nvSpPr>
          <p:cNvPr id="4" name="CasellaDiTesto 3"/>
          <p:cNvSpPr txBox="1"/>
          <p:nvPr/>
        </p:nvSpPr>
        <p:spPr>
          <a:xfrm>
            <a:off x="468313" y="423333"/>
            <a:ext cx="8337550" cy="4678203"/>
          </a:xfrm>
          <a:prstGeom prst="rect">
            <a:avLst/>
          </a:prstGeom>
          <a:noFill/>
        </p:spPr>
        <p:txBody>
          <a:bodyPr wrap="square" rtlCol="0">
            <a:spAutoFit/>
          </a:bodyPr>
          <a:lstStyle/>
          <a:p>
            <a:endParaRPr lang="it-IT" dirty="0" smtClean="0"/>
          </a:p>
          <a:p>
            <a:endParaRPr lang="it-IT" dirty="0"/>
          </a:p>
          <a:p>
            <a:endParaRPr lang="it-IT" dirty="0" smtClean="0"/>
          </a:p>
          <a:p>
            <a:endParaRPr lang="it-IT" dirty="0"/>
          </a:p>
          <a:p>
            <a:endParaRPr lang="it-IT" dirty="0" smtClean="0"/>
          </a:p>
          <a:p>
            <a:r>
              <a:rPr lang="it-IT" sz="2000" b="1" i="1" dirty="0" smtClean="0">
                <a:solidFill>
                  <a:srgbClr val="FF0000"/>
                </a:solidFill>
              </a:rPr>
              <a:t>Circa le assicurazioni, questo  va  </a:t>
            </a:r>
            <a:r>
              <a:rPr lang="it-IT" sz="2000" b="1" i="1" dirty="0">
                <a:solidFill>
                  <a:srgbClr val="FF0000"/>
                </a:solidFill>
              </a:rPr>
              <a:t>nella giusta direzione perché favorisce il risparmio, elemento essenziale per l’attenzione che le famiglie devono porre affinché un futuro - anche economico - sia garantito ai propri figli.</a:t>
            </a:r>
          </a:p>
          <a:p>
            <a:r>
              <a:rPr lang="it-IT" sz="2000" b="1" i="1" dirty="0">
                <a:solidFill>
                  <a:srgbClr val="FF0000"/>
                </a:solidFill>
              </a:rPr>
              <a:t>Le varie soluzioni abitative proponibili aiuteranno inoltre a far rinascere quello spirito solidaristico, a volte dimenticato, che si trasformerà in atti di impegno responsabile, che permetteranno di creare dei sostegni anche nelle situazioni maggiormente critiche</a:t>
            </a:r>
            <a:r>
              <a:rPr lang="it-IT" sz="2000" b="1" i="1" dirty="0" smtClean="0">
                <a:solidFill>
                  <a:srgbClr val="FF0000"/>
                </a:solidFill>
              </a:rPr>
              <a:t>.</a:t>
            </a:r>
          </a:p>
          <a:p>
            <a:endParaRPr lang="it-IT" sz="2400" b="1" i="1" dirty="0">
              <a:solidFill>
                <a:srgbClr val="FF0000"/>
              </a:solidFill>
            </a:endParaRPr>
          </a:p>
          <a:p>
            <a:endParaRPr lang="it-IT" sz="2400" b="1" i="1" dirty="0">
              <a:solidFill>
                <a:srgbClr val="FF0000"/>
              </a:solidFill>
            </a:endParaRPr>
          </a:p>
        </p:txBody>
      </p:sp>
    </p:spTree>
    <p:custDataLst>
      <p:tags r:id="rId1"/>
    </p:custDataLst>
    <p:extLst>
      <p:ext uri="{BB962C8B-B14F-4D97-AF65-F5344CB8AC3E}">
        <p14:creationId xmlns:p14="http://schemas.microsoft.com/office/powerpoint/2010/main" val="18744555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89" name="Picture 3" descr="FONDAZIONE_DEF_JPEG"/>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79388" y="260350"/>
            <a:ext cx="1079500" cy="936625"/>
          </a:xfrm>
          <a:noFill/>
        </p:spPr>
      </p:pic>
      <p:sp>
        <p:nvSpPr>
          <p:cNvPr id="37890" name="Rectangle 2"/>
          <p:cNvSpPr>
            <a:spLocks noGrp="1" noChangeArrowheads="1"/>
          </p:cNvSpPr>
          <p:nvPr>
            <p:ph type="subTitle" idx="1"/>
          </p:nvPr>
        </p:nvSpPr>
        <p:spPr>
          <a:xfrm>
            <a:off x="250825" y="-315913"/>
            <a:ext cx="8785225" cy="7200901"/>
          </a:xfrm>
        </p:spPr>
        <p:txBody>
          <a:bodyPr>
            <a:normAutofit lnSpcReduction="10000"/>
          </a:bodyPr>
          <a:lstStyle/>
          <a:p>
            <a:pPr eaLnBrk="1" hangingPunct="1">
              <a:lnSpc>
                <a:spcPct val="80000"/>
              </a:lnSpc>
            </a:pPr>
            <a:endParaRPr lang="it-IT" sz="2800" b="1" dirty="0">
              <a:solidFill>
                <a:srgbClr val="0000FF"/>
              </a:solidFill>
              <a:latin typeface="Calibri" charset="0"/>
            </a:endParaRPr>
          </a:p>
          <a:p>
            <a:endParaRPr lang="it-IT" sz="2000" dirty="0" smtClean="0">
              <a:solidFill>
                <a:srgbClr val="3366FF"/>
              </a:solidFill>
              <a:latin typeface="American Typewriter"/>
              <a:cs typeface="American Typewriter"/>
            </a:endParaRPr>
          </a:p>
          <a:p>
            <a:endParaRPr lang="it-IT" sz="2000" dirty="0" smtClean="0">
              <a:solidFill>
                <a:srgbClr val="3366FF"/>
              </a:solidFill>
              <a:latin typeface="American Typewriter"/>
              <a:cs typeface="American Typewriter"/>
            </a:endParaRPr>
          </a:p>
          <a:p>
            <a:r>
              <a:rPr lang="it-IT" sz="1600" dirty="0" smtClean="0">
                <a:solidFill>
                  <a:srgbClr val="000090"/>
                </a:solidFill>
                <a:latin typeface="American Typewriter"/>
                <a:cs typeface="American Typewriter"/>
              </a:rPr>
              <a:t>LE MATRICI ECOLOGICE DEI SOSTEGNI ANALIZZANO</a:t>
            </a:r>
          </a:p>
          <a:p>
            <a:r>
              <a:rPr lang="it-IT" sz="1600" dirty="0" smtClean="0">
                <a:solidFill>
                  <a:srgbClr val="000090"/>
                </a:solidFill>
                <a:latin typeface="American Typewriter"/>
                <a:cs typeface="American Typewriter"/>
              </a:rPr>
              <a:t> GLI 8 DOMINI DELLA QUALITA’ DELLA VITA (*)</a:t>
            </a:r>
          </a:p>
          <a:p>
            <a:r>
              <a:rPr lang="it-IT" sz="1600" dirty="0" smtClean="0">
                <a:solidFill>
                  <a:srgbClr val="000090"/>
                </a:solidFill>
                <a:latin typeface="American Typewriter"/>
                <a:cs typeface="American Typewriter"/>
              </a:rPr>
              <a:t>E SONO APPLICABILI A  TUTTI </a:t>
            </a:r>
            <a:endParaRPr lang="it-IT" sz="1600" dirty="0">
              <a:solidFill>
                <a:srgbClr val="000090"/>
              </a:solidFill>
              <a:latin typeface="American Typewriter"/>
              <a:cs typeface="American Typewriter"/>
            </a:endParaRPr>
          </a:p>
          <a:p>
            <a:endParaRPr lang="it-IT" sz="1600" dirty="0" smtClean="0">
              <a:solidFill>
                <a:srgbClr val="000090"/>
              </a:solidFill>
              <a:latin typeface="American Typewriter"/>
              <a:cs typeface="American Typewriter"/>
            </a:endParaRPr>
          </a:p>
          <a:p>
            <a:endParaRPr lang="it-IT" sz="1600" dirty="0" smtClean="0">
              <a:solidFill>
                <a:srgbClr val="000090"/>
              </a:solidFill>
              <a:latin typeface="American Typewriter"/>
              <a:cs typeface="American Typewriter"/>
            </a:endParaRPr>
          </a:p>
          <a:p>
            <a:r>
              <a:rPr lang="it-IT" sz="1600" b="1" i="1" dirty="0" smtClean="0">
                <a:solidFill>
                  <a:srgbClr val="FF6600"/>
                </a:solidFill>
                <a:latin typeface="American Typewriter"/>
                <a:cs typeface="American Typewriter"/>
              </a:rPr>
              <a:t>LO SVILUPPO PERSONALE</a:t>
            </a:r>
          </a:p>
          <a:p>
            <a:r>
              <a:rPr lang="it-IT" sz="1600" b="1" i="1" dirty="0" smtClean="0">
                <a:solidFill>
                  <a:srgbClr val="FF6600"/>
                </a:solidFill>
                <a:latin typeface="American Typewriter"/>
                <a:cs typeface="American Typewriter"/>
              </a:rPr>
              <a:t>L’AUTODETERMINAZIONE</a:t>
            </a:r>
          </a:p>
          <a:p>
            <a:r>
              <a:rPr lang="it-IT" sz="1600" b="1" i="1" dirty="0" smtClean="0">
                <a:solidFill>
                  <a:srgbClr val="FF6600"/>
                </a:solidFill>
                <a:latin typeface="American Typewriter"/>
                <a:cs typeface="American Typewriter"/>
              </a:rPr>
              <a:t>LE RELAZIONI INTERPERSONALI</a:t>
            </a:r>
          </a:p>
          <a:p>
            <a:r>
              <a:rPr lang="it-IT" sz="1600" b="1" i="1" dirty="0" smtClean="0">
                <a:solidFill>
                  <a:srgbClr val="FF6600"/>
                </a:solidFill>
                <a:latin typeface="American Typewriter"/>
                <a:cs typeface="American Typewriter"/>
              </a:rPr>
              <a:t>L’INCLUSIONE SOCIALE</a:t>
            </a:r>
          </a:p>
          <a:p>
            <a:r>
              <a:rPr lang="it-IT" sz="1600" b="1" i="1" dirty="0" smtClean="0">
                <a:solidFill>
                  <a:srgbClr val="FF6600"/>
                </a:solidFill>
                <a:latin typeface="American Typewriter"/>
                <a:cs typeface="American Typewriter"/>
              </a:rPr>
              <a:t>I DIRITTI E L’EMPOWERMENT</a:t>
            </a:r>
          </a:p>
          <a:p>
            <a:r>
              <a:rPr lang="it-IT" sz="1600" b="1" i="1" dirty="0" smtClean="0">
                <a:solidFill>
                  <a:srgbClr val="FF6600"/>
                </a:solidFill>
                <a:latin typeface="American Typewriter"/>
                <a:cs typeface="American Typewriter"/>
              </a:rPr>
              <a:t>IL BENESSERE EMOZIONALE</a:t>
            </a:r>
          </a:p>
          <a:p>
            <a:r>
              <a:rPr lang="it-IT" sz="1600" b="1" i="1" dirty="0" smtClean="0">
                <a:solidFill>
                  <a:srgbClr val="FF6600"/>
                </a:solidFill>
                <a:latin typeface="American Typewriter"/>
                <a:cs typeface="American Typewriter"/>
              </a:rPr>
              <a:t>IL BENESSERE FISICO</a:t>
            </a:r>
          </a:p>
          <a:p>
            <a:r>
              <a:rPr lang="it-IT" sz="1600" b="1" i="1" dirty="0" smtClean="0">
                <a:solidFill>
                  <a:srgbClr val="FF6600"/>
                </a:solidFill>
                <a:latin typeface="American Typewriter"/>
                <a:cs typeface="American Typewriter"/>
              </a:rPr>
              <a:t>IL BENESSERE MATERIALE </a:t>
            </a:r>
          </a:p>
          <a:p>
            <a:endParaRPr lang="it-IT" sz="1600" b="1" i="1" dirty="0" smtClean="0">
              <a:solidFill>
                <a:srgbClr val="FF6600"/>
              </a:solidFill>
              <a:latin typeface="American Typewriter"/>
              <a:cs typeface="American Typewriter"/>
            </a:endParaRPr>
          </a:p>
          <a:p>
            <a:r>
              <a:rPr lang="it-IT" sz="1600" dirty="0" smtClean="0">
                <a:solidFill>
                  <a:srgbClr val="000090"/>
                </a:solidFill>
                <a:latin typeface="American Typewriter"/>
                <a:cs typeface="American Typewriter"/>
              </a:rPr>
              <a:t>ESSE   SONO LA STRADA MAESTRA</a:t>
            </a:r>
          </a:p>
          <a:p>
            <a:r>
              <a:rPr lang="it-IT" sz="1600" dirty="0" smtClean="0">
                <a:solidFill>
                  <a:srgbClr val="000090"/>
                </a:solidFill>
                <a:latin typeface="American Typewriter"/>
                <a:cs typeface="American Typewriter"/>
              </a:rPr>
              <a:t> PER COMPORRE E GESTIRE  PROGETTI DI VITA</a:t>
            </a:r>
            <a:r>
              <a:rPr lang="it-IT" sz="1600" dirty="0" smtClean="0">
                <a:solidFill>
                  <a:srgbClr val="3366FF"/>
                </a:solidFill>
                <a:latin typeface="American Typewriter"/>
                <a:cs typeface="American Typewriter"/>
              </a:rPr>
              <a:t>.</a:t>
            </a:r>
          </a:p>
          <a:p>
            <a:endParaRPr lang="it-IT" sz="1600" dirty="0">
              <a:solidFill>
                <a:srgbClr val="3366FF"/>
              </a:solidFill>
              <a:latin typeface="American Typewriter"/>
              <a:cs typeface="American Typewriter"/>
            </a:endParaRPr>
          </a:p>
          <a:p>
            <a:r>
              <a:rPr lang="it-IT" sz="1600" b="1" dirty="0" smtClean="0">
                <a:solidFill>
                  <a:srgbClr val="000090"/>
                </a:solidFill>
                <a:latin typeface="American Typewriter"/>
                <a:cs typeface="American Typewriter"/>
              </a:rPr>
              <a:t>ATTRAVERSO ESSE ABBIAMO SCOPERTO CHE I MOMENTI INFORMALI </a:t>
            </a:r>
          </a:p>
          <a:p>
            <a:r>
              <a:rPr lang="it-IT" sz="1600" b="1" dirty="0" smtClean="0">
                <a:solidFill>
                  <a:srgbClr val="000090"/>
                </a:solidFill>
                <a:latin typeface="American Typewriter"/>
                <a:cs typeface="American Typewriter"/>
              </a:rPr>
              <a:t>SONO QUELLI DI MAGGIORE SODDISFAZIONE.</a:t>
            </a:r>
            <a:endParaRPr lang="it-IT" sz="1600" b="1" dirty="0">
              <a:solidFill>
                <a:srgbClr val="000090"/>
              </a:solidFill>
              <a:latin typeface="American Typewriter"/>
              <a:cs typeface="American Typewriter"/>
            </a:endParaRPr>
          </a:p>
          <a:p>
            <a:endParaRPr lang="it-IT" sz="2100" b="1" dirty="0">
              <a:solidFill>
                <a:srgbClr val="3366FF"/>
              </a:solidFill>
              <a:latin typeface="Calibri" charset="0"/>
            </a:endParaRPr>
          </a:p>
          <a:p>
            <a:r>
              <a:rPr lang="it-IT" sz="1400" b="1" i="1" dirty="0">
                <a:solidFill>
                  <a:srgbClr val="000090"/>
                </a:solidFill>
                <a:latin typeface="Calibri" charset="0"/>
                <a:cs typeface="Arial Black" charset="0"/>
              </a:rPr>
              <a:t>(</a:t>
            </a:r>
            <a:r>
              <a:rPr lang="it-IT" sz="1400" b="1" i="1" dirty="0" smtClean="0">
                <a:solidFill>
                  <a:srgbClr val="000090"/>
                </a:solidFill>
                <a:latin typeface="Calibri" charset="0"/>
                <a:cs typeface="Arial Black" charset="0"/>
              </a:rPr>
              <a:t>*) Robert </a:t>
            </a:r>
            <a:r>
              <a:rPr lang="it-IT" sz="1400" b="1" i="1" dirty="0" err="1" smtClean="0">
                <a:solidFill>
                  <a:srgbClr val="000090"/>
                </a:solidFill>
                <a:latin typeface="Calibri" charset="0"/>
                <a:cs typeface="Arial Black" charset="0"/>
              </a:rPr>
              <a:t>Shalock</a:t>
            </a:r>
            <a:r>
              <a:rPr lang="it-IT" sz="1400" b="1" i="1" dirty="0" smtClean="0">
                <a:solidFill>
                  <a:srgbClr val="000090"/>
                </a:solidFill>
                <a:latin typeface="Calibri" charset="0"/>
                <a:cs typeface="Arial Black" charset="0"/>
              </a:rPr>
              <a:t>  </a:t>
            </a:r>
            <a:r>
              <a:rPr lang="it-IT" sz="1400" b="1" i="1" dirty="0" err="1" smtClean="0">
                <a:solidFill>
                  <a:srgbClr val="000090"/>
                </a:solidFill>
                <a:latin typeface="Calibri" charset="0"/>
                <a:cs typeface="Arial Black" charset="0"/>
              </a:rPr>
              <a:t>PhD</a:t>
            </a:r>
            <a:r>
              <a:rPr lang="it-IT" sz="1400" b="1" i="1" dirty="0" smtClean="0">
                <a:solidFill>
                  <a:srgbClr val="000090"/>
                </a:solidFill>
                <a:latin typeface="Calibri" charset="0"/>
                <a:cs typeface="Arial Black" charset="0"/>
              </a:rPr>
              <a:t>– Cognitive </a:t>
            </a:r>
            <a:r>
              <a:rPr lang="it-IT" sz="1400" b="1" i="1" dirty="0" err="1" smtClean="0">
                <a:solidFill>
                  <a:srgbClr val="000090"/>
                </a:solidFill>
                <a:latin typeface="Calibri" charset="0"/>
                <a:cs typeface="Arial Black" charset="0"/>
              </a:rPr>
              <a:t>Behaviour</a:t>
            </a:r>
            <a:r>
              <a:rPr lang="it-IT" sz="1400" b="1" i="1" dirty="0" smtClean="0">
                <a:solidFill>
                  <a:srgbClr val="000090"/>
                </a:solidFill>
                <a:latin typeface="Calibri" charset="0"/>
                <a:cs typeface="Arial Black" charset="0"/>
              </a:rPr>
              <a:t> Lab </a:t>
            </a:r>
            <a:r>
              <a:rPr lang="it-IT" sz="1400" b="1" i="1" dirty="0" err="1" smtClean="0">
                <a:solidFill>
                  <a:srgbClr val="000090"/>
                </a:solidFill>
                <a:latin typeface="Calibri" charset="0"/>
                <a:cs typeface="Arial Black" charset="0"/>
              </a:rPr>
              <a:t>Hasting</a:t>
            </a:r>
            <a:r>
              <a:rPr lang="it-IT" sz="1400" b="1" i="1" dirty="0" smtClean="0">
                <a:solidFill>
                  <a:srgbClr val="000090"/>
                </a:solidFill>
                <a:latin typeface="Calibri" charset="0"/>
                <a:cs typeface="Arial Black" charset="0"/>
              </a:rPr>
              <a:t> College Nebraska</a:t>
            </a:r>
            <a:endParaRPr lang="it-IT" sz="1400" b="1" i="1" dirty="0">
              <a:solidFill>
                <a:srgbClr val="000090"/>
              </a:solidFill>
              <a:latin typeface="Calibri" charset="0"/>
              <a:cs typeface="Arial Black" charset="0"/>
            </a:endParaRPr>
          </a:p>
          <a:p>
            <a:endParaRPr lang="it-IT" sz="2100" b="1" dirty="0">
              <a:solidFill>
                <a:srgbClr val="FF6600"/>
              </a:solidFill>
              <a:latin typeface="Calibri" charset="0"/>
              <a:cs typeface="Arial Black" charset="0"/>
            </a:endParaRPr>
          </a:p>
          <a:p>
            <a:pPr algn="l" eaLnBrk="1" hangingPunct="1">
              <a:lnSpc>
                <a:spcPct val="80000"/>
              </a:lnSpc>
            </a:pPr>
            <a:endParaRPr lang="it-IT" sz="1900" b="1" dirty="0">
              <a:solidFill>
                <a:srgbClr val="FF6600"/>
              </a:solidFill>
              <a:latin typeface="Arial Black" charset="0"/>
              <a:cs typeface="Arial Black" charset="0"/>
            </a:endParaRPr>
          </a:p>
        </p:txBody>
      </p:sp>
      <p:sp>
        <p:nvSpPr>
          <p:cNvPr id="37891"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96CE62-5B40-2F43-855F-40526CECD63E}" type="slidenum">
              <a:rPr lang="it-IT" sz="1200">
                <a:solidFill>
                  <a:srgbClr val="898989"/>
                </a:solidFill>
              </a:rPr>
              <a:pPr eaLnBrk="1" hangingPunct="1"/>
              <a:t>5</a:t>
            </a:fld>
            <a:endParaRPr lang="it-IT" sz="1200">
              <a:solidFill>
                <a:srgbClr val="898989"/>
              </a:solidFill>
            </a:endParaRPr>
          </a:p>
        </p:txBody>
      </p:sp>
      <p:pic>
        <p:nvPicPr>
          <p:cNvPr id="37892"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912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890">
                                            <p:txEl>
                                              <p:pRg st="8" end="8"/>
                                            </p:txEl>
                                          </p:spTgt>
                                        </p:tgtEl>
                                        <p:attrNameLst>
                                          <p:attrName>style.visibility</p:attrName>
                                        </p:attrNameLst>
                                      </p:cBhvr>
                                      <p:to>
                                        <p:strVal val="visible"/>
                                      </p:to>
                                    </p:set>
                                    <p:animEffect transition="in" filter="checkerboard(across)">
                                      <p:cBhvr>
                                        <p:cTn id="7" dur="500"/>
                                        <p:tgtEl>
                                          <p:spTgt spid="37890">
                                            <p:txEl>
                                              <p:pRg st="8" end="8"/>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7890">
                                            <p:txEl>
                                              <p:pRg st="9" end="9"/>
                                            </p:txEl>
                                          </p:spTgt>
                                        </p:tgtEl>
                                        <p:attrNameLst>
                                          <p:attrName>style.visibility</p:attrName>
                                        </p:attrNameLst>
                                      </p:cBhvr>
                                      <p:to>
                                        <p:strVal val="visible"/>
                                      </p:to>
                                    </p:set>
                                    <p:animEffect transition="in" filter="checkerboard(across)">
                                      <p:cBhvr>
                                        <p:cTn id="10" dur="500"/>
                                        <p:tgtEl>
                                          <p:spTgt spid="37890">
                                            <p:txEl>
                                              <p:pRg st="9" end="9"/>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7890">
                                            <p:txEl>
                                              <p:pRg st="10" end="10"/>
                                            </p:txEl>
                                          </p:spTgt>
                                        </p:tgtEl>
                                        <p:attrNameLst>
                                          <p:attrName>style.visibility</p:attrName>
                                        </p:attrNameLst>
                                      </p:cBhvr>
                                      <p:to>
                                        <p:strVal val="visible"/>
                                      </p:to>
                                    </p:set>
                                    <p:animEffect transition="in" filter="checkerboard(across)">
                                      <p:cBhvr>
                                        <p:cTn id="13" dur="500"/>
                                        <p:tgtEl>
                                          <p:spTgt spid="37890">
                                            <p:txEl>
                                              <p:pRg st="10" end="1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7890">
                                            <p:txEl>
                                              <p:pRg st="11" end="11"/>
                                            </p:txEl>
                                          </p:spTgt>
                                        </p:tgtEl>
                                        <p:attrNameLst>
                                          <p:attrName>style.visibility</p:attrName>
                                        </p:attrNameLst>
                                      </p:cBhvr>
                                      <p:to>
                                        <p:strVal val="visible"/>
                                      </p:to>
                                    </p:set>
                                    <p:animEffect transition="in" filter="checkerboard(across)">
                                      <p:cBhvr>
                                        <p:cTn id="16" dur="500"/>
                                        <p:tgtEl>
                                          <p:spTgt spid="37890">
                                            <p:txEl>
                                              <p:pRg st="11" end="1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7890">
                                            <p:txEl>
                                              <p:pRg st="12" end="12"/>
                                            </p:txEl>
                                          </p:spTgt>
                                        </p:tgtEl>
                                        <p:attrNameLst>
                                          <p:attrName>style.visibility</p:attrName>
                                        </p:attrNameLst>
                                      </p:cBhvr>
                                      <p:to>
                                        <p:strVal val="visible"/>
                                      </p:to>
                                    </p:set>
                                    <p:animEffect transition="in" filter="checkerboard(across)">
                                      <p:cBhvr>
                                        <p:cTn id="19" dur="500"/>
                                        <p:tgtEl>
                                          <p:spTgt spid="37890">
                                            <p:txEl>
                                              <p:pRg st="12" end="12"/>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7890">
                                            <p:txEl>
                                              <p:pRg st="13" end="13"/>
                                            </p:txEl>
                                          </p:spTgt>
                                        </p:tgtEl>
                                        <p:attrNameLst>
                                          <p:attrName>style.visibility</p:attrName>
                                        </p:attrNameLst>
                                      </p:cBhvr>
                                      <p:to>
                                        <p:strVal val="visible"/>
                                      </p:to>
                                    </p:set>
                                    <p:animEffect transition="in" filter="checkerboard(across)">
                                      <p:cBhvr>
                                        <p:cTn id="22" dur="500"/>
                                        <p:tgtEl>
                                          <p:spTgt spid="37890">
                                            <p:txEl>
                                              <p:pRg st="13" end="1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7890">
                                            <p:txEl>
                                              <p:pRg st="14" end="14"/>
                                            </p:txEl>
                                          </p:spTgt>
                                        </p:tgtEl>
                                        <p:attrNameLst>
                                          <p:attrName>style.visibility</p:attrName>
                                        </p:attrNameLst>
                                      </p:cBhvr>
                                      <p:to>
                                        <p:strVal val="visible"/>
                                      </p:to>
                                    </p:set>
                                    <p:animEffect transition="in" filter="checkerboard(across)">
                                      <p:cBhvr>
                                        <p:cTn id="25" dur="500"/>
                                        <p:tgtEl>
                                          <p:spTgt spid="37890">
                                            <p:txEl>
                                              <p:pRg st="14" end="1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7890">
                                            <p:txEl>
                                              <p:pRg st="15" end="15"/>
                                            </p:txEl>
                                          </p:spTgt>
                                        </p:tgtEl>
                                        <p:attrNameLst>
                                          <p:attrName>style.visibility</p:attrName>
                                        </p:attrNameLst>
                                      </p:cBhvr>
                                      <p:to>
                                        <p:strVal val="visible"/>
                                      </p:to>
                                    </p:set>
                                    <p:animEffect transition="in" filter="checkerboard(across)">
                                      <p:cBhvr>
                                        <p:cTn id="28" dur="500"/>
                                        <p:tgtEl>
                                          <p:spTgt spid="3789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7"/>
            <a:ext cx="7772400" cy="643995"/>
          </a:xfrm>
        </p:spPr>
        <p:txBody>
          <a:bodyPr>
            <a:normAutofit fontScale="90000"/>
          </a:bodyPr>
          <a:lstStyle/>
          <a:p>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r>
              <a:rPr lang="it-IT" b="1" dirty="0">
                <a:latin typeface="Candara" charset="0"/>
                <a:ea typeface="ＭＳ Ｐゴシック" charset="0"/>
                <a:cs typeface="ＭＳ Ｐゴシック" charset="0"/>
              </a:rPr>
              <a:t/>
            </a:r>
            <a:br>
              <a:rPr lang="it-IT" b="1" dirty="0">
                <a:latin typeface="Candara" charset="0"/>
                <a:ea typeface="ＭＳ Ｐゴシック" charset="0"/>
                <a:cs typeface="ＭＳ Ｐゴシック" charset="0"/>
              </a:rPr>
            </a:br>
            <a:endParaRPr lang="it-IT" sz="3600" b="1" dirty="0">
              <a:solidFill>
                <a:srgbClr val="000090"/>
              </a:solidFill>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0" y="20640"/>
            <a:ext cx="9144000" cy="6837360"/>
          </a:xfrm>
        </p:spPr>
        <p:txBody>
          <a:bodyPr>
            <a:normAutofit/>
          </a:bodyPr>
          <a:lstStyle/>
          <a:p>
            <a:pPr algn="l">
              <a:defRPr/>
            </a:pPr>
            <a:endParaRPr lang="it-IT" b="1" dirty="0" smtClean="0"/>
          </a:p>
          <a:p>
            <a:endParaRPr lang="it-IT" dirty="0"/>
          </a:p>
          <a:p>
            <a:pPr algn="l">
              <a:defRPr/>
            </a:pPr>
            <a:endParaRPr lang="it-IT" b="1" dirty="0"/>
          </a:p>
          <a:p>
            <a:pPr algn="l">
              <a:defRPr/>
            </a:pPr>
            <a:endParaRPr lang="it-IT" b="1" dirty="0"/>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50</a:t>
            </a:fld>
            <a:endParaRPr lang="it-IT" sz="1200" dirty="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5466" y="228600"/>
            <a:ext cx="11599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6" y="20639"/>
            <a:ext cx="129698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863601"/>
            <a:ext cx="1223963" cy="355599"/>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677333" y="474345"/>
            <a:ext cx="8238066" cy="369332"/>
          </a:xfrm>
          <a:prstGeom prst="rect">
            <a:avLst/>
          </a:prstGeom>
        </p:spPr>
        <p:txBody>
          <a:bodyPr wrap="square">
            <a:spAutoFit/>
          </a:bodyPr>
          <a:lstStyle/>
          <a:p>
            <a:r>
              <a:rPr lang="it-IT" dirty="0" err="1" smtClean="0"/>
              <a:t>Anf</a:t>
            </a:r>
            <a:endParaRPr lang="it-IT" dirty="0"/>
          </a:p>
        </p:txBody>
      </p:sp>
      <p:sp>
        <p:nvSpPr>
          <p:cNvPr id="3" name="Rettangolo 2"/>
          <p:cNvSpPr/>
          <p:nvPr/>
        </p:nvSpPr>
        <p:spPr>
          <a:xfrm>
            <a:off x="468313" y="1219200"/>
            <a:ext cx="8066087" cy="5201424"/>
          </a:xfrm>
          <a:prstGeom prst="rect">
            <a:avLst/>
          </a:prstGeom>
        </p:spPr>
        <p:txBody>
          <a:bodyPr wrap="square">
            <a:spAutoFit/>
          </a:bodyPr>
          <a:lstStyle/>
          <a:p>
            <a:pPr algn="ctr"/>
            <a:r>
              <a:rPr lang="it-IT" dirty="0" smtClean="0"/>
              <a:t>CONCLUSIONE</a:t>
            </a:r>
            <a:br>
              <a:rPr lang="it-IT" dirty="0" smtClean="0"/>
            </a:br>
            <a:endParaRPr lang="it-IT" dirty="0" smtClean="0"/>
          </a:p>
          <a:p>
            <a:r>
              <a:rPr lang="it-IT" dirty="0" smtClean="0"/>
              <a:t>“</a:t>
            </a:r>
            <a:r>
              <a:rPr lang="it-IT" sz="1600" i="1" dirty="0"/>
              <a:t>Una legge in quanto tale non è mai né buona né cattiva; la sua valutazione deve essere realizzata, infatti, rispetto all’impatto materiale che la stessa riesce a produrre sul miglioramento della qualità di vita delle persone destinatarie</a:t>
            </a:r>
            <a:r>
              <a:rPr lang="it-IT" sz="1600" dirty="0"/>
              <a:t>” </a:t>
            </a:r>
            <a:endParaRPr lang="it-IT" sz="1600" dirty="0" smtClean="0"/>
          </a:p>
          <a:p>
            <a:endParaRPr lang="it-IT" sz="1600" dirty="0"/>
          </a:p>
          <a:p>
            <a:r>
              <a:rPr lang="it-IT" sz="1600" dirty="0"/>
              <a:t>“</a:t>
            </a:r>
            <a:r>
              <a:rPr lang="it-IT" sz="1600" i="1" dirty="0"/>
              <a:t>In tale ottica, sarà di fondamentale importanza il ruolo delle Regioni e degli Enti locali a cui sono demandati gli aspetti </a:t>
            </a:r>
            <a:r>
              <a:rPr lang="it-IT" sz="1600" i="1" dirty="0" smtClean="0"/>
              <a:t>applicativi</a:t>
            </a:r>
            <a:r>
              <a:rPr lang="it-IT" sz="1600" dirty="0"/>
              <a:t> </a:t>
            </a:r>
            <a:r>
              <a:rPr lang="it-IT" sz="1600" i="1" dirty="0" smtClean="0"/>
              <a:t>ed </a:t>
            </a:r>
            <a:r>
              <a:rPr lang="it-IT" sz="1600" i="1" dirty="0"/>
              <a:t>al tempo stesso diviene fondamentale anche il ruolo delle Associazioni di persone con disabilità e di famiglie</a:t>
            </a:r>
            <a:r>
              <a:rPr lang="it-IT" sz="1600" dirty="0"/>
              <a:t>,</a:t>
            </a:r>
            <a:r>
              <a:rPr lang="it-IT" sz="1600" i="1" dirty="0"/>
              <a:t> che devono non solo vigilare sulla corretta applicazione, ma anche promuovere ed indicare buone prassi</a:t>
            </a:r>
            <a:r>
              <a:rPr lang="it-IT" sz="1600" dirty="0"/>
              <a:t>”</a:t>
            </a:r>
            <a:r>
              <a:rPr lang="it-IT" sz="1600" dirty="0" smtClean="0"/>
              <a:t>.</a:t>
            </a:r>
          </a:p>
          <a:p>
            <a:endParaRPr lang="it-IT" sz="1600" dirty="0" smtClean="0"/>
          </a:p>
          <a:p>
            <a:r>
              <a:rPr lang="it-IT" sz="1600" dirty="0" smtClean="0"/>
              <a:t> “</a:t>
            </a:r>
            <a:r>
              <a:rPr lang="it-IT" sz="1600" i="1" dirty="0" smtClean="0"/>
              <a:t>Condivido </a:t>
            </a:r>
            <a:r>
              <a:rPr lang="it-IT" sz="1600" i="1" dirty="0"/>
              <a:t>le osservazioni del giornalista  Gianluca Nicoletti, un papà come me, come tanti di noi: “Adesso non ci sono più scuse, bisogna marcare stretto perché la legge non sia solo un elenco di buone intenzioni…; la prima cosa su cui lavorare è creare cultura diffusa nelle famiglie che ancora aspettano che qualcosa arrivi dall’alto, hanno scarsa conoscenza dei propri diritti e soprattutto incapacità di fare squadra. Dobbiamo smettere di ragionare come se fosse un problema individuale, cambiare atteggiamento!” </a:t>
            </a:r>
          </a:p>
          <a:p>
            <a:endParaRPr lang="it-IT" i="1" dirty="0" smtClean="0"/>
          </a:p>
          <a:p>
            <a:endParaRPr lang="it-IT" dirty="0"/>
          </a:p>
          <a:p>
            <a:r>
              <a:rPr lang="it-IT" dirty="0"/>
              <a:t> </a:t>
            </a:r>
          </a:p>
        </p:txBody>
      </p:sp>
    </p:spTree>
    <p:custDataLst>
      <p:tags r:id="rId1"/>
    </p:custDataLst>
    <p:extLst>
      <p:ext uri="{BB962C8B-B14F-4D97-AF65-F5344CB8AC3E}">
        <p14:creationId xmlns:p14="http://schemas.microsoft.com/office/powerpoint/2010/main" val="1043756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Titolo 1"/>
          <p:cNvSpPr>
            <a:spLocks noGrp="1"/>
          </p:cNvSpPr>
          <p:nvPr>
            <p:ph type="ctrTitle"/>
          </p:nvPr>
        </p:nvSpPr>
        <p:spPr>
          <a:xfrm>
            <a:off x="468313" y="1557338"/>
            <a:ext cx="7772400" cy="44450"/>
          </a:xfrm>
        </p:spPr>
        <p:txBody>
          <a:bodyPr>
            <a:normAutofit fontScale="90000"/>
          </a:bodyPr>
          <a:lstStyle/>
          <a:p>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r>
              <a:rPr lang="it-IT" b="1">
                <a:latin typeface="Candara" charset="0"/>
                <a:ea typeface="ＭＳ Ｐゴシック" charset="0"/>
                <a:cs typeface="ＭＳ Ｐゴシック" charset="0"/>
              </a:rPr>
              <a:t/>
            </a:r>
            <a:br>
              <a:rPr lang="it-IT" b="1">
                <a:latin typeface="Candara" charset="0"/>
                <a:ea typeface="ＭＳ Ｐゴシック" charset="0"/>
                <a:cs typeface="ＭＳ Ｐゴシック" charset="0"/>
              </a:rPr>
            </a:br>
            <a:endParaRPr lang="it-IT" b="1">
              <a:latin typeface="Candara"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81000" y="846666"/>
            <a:ext cx="8424863" cy="5701771"/>
          </a:xfrm>
        </p:spPr>
        <p:txBody>
          <a:bodyPr>
            <a:normAutofit/>
          </a:bodyPr>
          <a:lstStyle/>
          <a:p>
            <a:pPr>
              <a:lnSpc>
                <a:spcPct val="80000"/>
              </a:lnSpc>
            </a:pPr>
            <a:endPar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endParaRPr>
          </a:p>
          <a:p>
            <a:pPr>
              <a:lnSpc>
                <a:spcPct val="80000"/>
              </a:lnSpc>
            </a:pP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la </a:t>
            </a:r>
            <a:r>
              <a:rPr lang="it-IT" sz="2800" i="1" dirty="0">
                <a:solidFill>
                  <a:srgbClr val="FF0000"/>
                </a:solidFill>
                <a:effectLst>
                  <a:outerShdw blurRad="38100" dist="38100" dir="2700000" algn="tl">
                    <a:srgbClr val="DDDDDD"/>
                  </a:outerShdw>
                </a:effectLst>
                <a:latin typeface="American Typewriter"/>
                <a:ea typeface="ＭＳ Ｐゴシック" charset="0"/>
                <a:cs typeface="American Typewriter"/>
              </a:rPr>
              <a:t>Convenzione </a:t>
            </a: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ONU </a:t>
            </a:r>
          </a:p>
          <a:p>
            <a:pPr>
              <a:lnSpc>
                <a:spcPct val="80000"/>
              </a:lnSpc>
            </a:pP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delle persone con disabilità,</a:t>
            </a:r>
          </a:p>
          <a:p>
            <a:pPr>
              <a:lnSpc>
                <a:spcPct val="80000"/>
              </a:lnSpc>
            </a:pPr>
            <a:r>
              <a:rPr lang="it-IT" sz="2800" i="1" dirty="0">
                <a:solidFill>
                  <a:srgbClr val="FF0000"/>
                </a:solidFill>
                <a:effectLst>
                  <a:outerShdw blurRad="38100" dist="38100" dir="2700000" algn="tl">
                    <a:srgbClr val="DDDDDD"/>
                  </a:outerShdw>
                </a:effectLst>
                <a:latin typeface="American Typewriter"/>
                <a:ea typeface="ＭＳ Ｐゴシック" charset="0"/>
                <a:cs typeface="American Typewriter"/>
              </a:rPr>
              <a:t>ratificata dall’Italia nel </a:t>
            </a: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2009</a:t>
            </a:r>
          </a:p>
          <a:p>
            <a:pPr>
              <a:lnSpc>
                <a:spcPct val="80000"/>
              </a:lnSpc>
            </a:pPr>
            <a:r>
              <a:rPr lang="it-IT" sz="2800" i="1" dirty="0">
                <a:solidFill>
                  <a:srgbClr val="FF0000"/>
                </a:solidFill>
                <a:effectLst>
                  <a:outerShdw blurRad="38100" dist="38100" dir="2700000" algn="tl">
                    <a:srgbClr val="DDDDDD"/>
                  </a:outerShdw>
                </a:effectLst>
                <a:latin typeface="American Typewriter"/>
                <a:ea typeface="ＭＳ Ｐゴシック" charset="0"/>
                <a:cs typeface="American Typewriter"/>
              </a:rPr>
              <a:t>a</a:t>
            </a:r>
            <a:r>
              <a:rPr lang="it-IT" sz="2800" i="1" dirty="0" smtClean="0">
                <a:solidFill>
                  <a:srgbClr val="FF0000"/>
                </a:solidFill>
                <a:effectLst>
                  <a:outerShdw blurRad="38100" dist="38100" dir="2700000" algn="tl">
                    <a:srgbClr val="DDDDDD"/>
                  </a:outerShdw>
                </a:effectLst>
                <a:latin typeface="American Typewriter"/>
                <a:ea typeface="ＭＳ Ｐゴシック" charset="0"/>
                <a:cs typeface="American Typewriter"/>
              </a:rPr>
              <a:t>fferma che: </a:t>
            </a:r>
          </a:p>
          <a:p>
            <a:r>
              <a:rPr lang="it-IT" sz="2800" b="1" i="1" dirty="0" smtClean="0">
                <a:solidFill>
                  <a:srgbClr val="0000FF"/>
                </a:solidFill>
                <a:latin typeface="American Typewriter"/>
                <a:cs typeface="American Typewriter"/>
              </a:rPr>
              <a:t>occorre accrescere </a:t>
            </a:r>
            <a:r>
              <a:rPr lang="it-IT" sz="2800" b="1" i="1" dirty="0">
                <a:solidFill>
                  <a:srgbClr val="0000FF"/>
                </a:solidFill>
                <a:latin typeface="American Typewriter"/>
                <a:cs typeface="American Typewriter"/>
              </a:rPr>
              <a:t>il rispetto per i diritti </a:t>
            </a:r>
            <a:endParaRPr lang="it-IT" sz="2800" b="1" i="1" dirty="0" smtClean="0">
              <a:solidFill>
                <a:srgbClr val="0000FF"/>
              </a:solidFill>
              <a:latin typeface="American Typewriter"/>
              <a:cs typeface="American Typewriter"/>
            </a:endParaRPr>
          </a:p>
          <a:p>
            <a:r>
              <a:rPr lang="it-IT" sz="2800" b="1" i="1" dirty="0" smtClean="0">
                <a:solidFill>
                  <a:srgbClr val="0000FF"/>
                </a:solidFill>
                <a:latin typeface="American Typewriter"/>
                <a:cs typeface="American Typewriter"/>
              </a:rPr>
              <a:t>e </a:t>
            </a:r>
            <a:r>
              <a:rPr lang="it-IT" sz="2800" b="1" i="1" dirty="0">
                <a:solidFill>
                  <a:srgbClr val="0000FF"/>
                </a:solidFill>
                <a:latin typeface="American Typewriter"/>
                <a:cs typeface="American Typewriter"/>
              </a:rPr>
              <a:t>la </a:t>
            </a:r>
            <a:r>
              <a:rPr lang="it-IT" sz="2800" b="1" i="1" dirty="0" smtClean="0">
                <a:solidFill>
                  <a:srgbClr val="0000FF"/>
                </a:solidFill>
                <a:latin typeface="American Typewriter"/>
                <a:cs typeface="American Typewriter"/>
              </a:rPr>
              <a:t>dignità </a:t>
            </a:r>
            <a:r>
              <a:rPr lang="it-IT" sz="2800" b="1" i="1" dirty="0">
                <a:solidFill>
                  <a:srgbClr val="0000FF"/>
                </a:solidFill>
                <a:latin typeface="American Typewriter"/>
                <a:cs typeface="American Typewriter"/>
              </a:rPr>
              <a:t>delle persone con disabilità; </a:t>
            </a:r>
            <a:endParaRPr lang="it-IT" sz="2800" b="1" i="1" dirty="0" smtClean="0">
              <a:solidFill>
                <a:srgbClr val="0000FF"/>
              </a:solidFill>
              <a:latin typeface="American Typewriter"/>
              <a:cs typeface="American Typewriter"/>
            </a:endParaRPr>
          </a:p>
          <a:p>
            <a:r>
              <a:rPr lang="it-IT" sz="2800" b="1" i="1" dirty="0" smtClean="0">
                <a:solidFill>
                  <a:srgbClr val="0000FF"/>
                </a:solidFill>
                <a:latin typeface="American Typewriter"/>
                <a:cs typeface="American Typewriter"/>
              </a:rPr>
              <a:t>combattere </a:t>
            </a:r>
            <a:r>
              <a:rPr lang="it-IT" sz="2800" b="1" i="1" dirty="0">
                <a:solidFill>
                  <a:srgbClr val="0000FF"/>
                </a:solidFill>
                <a:latin typeface="American Typewriter"/>
                <a:cs typeface="American Typewriter"/>
              </a:rPr>
              <a:t>gli stereotipi, i pregiudizi </a:t>
            </a:r>
            <a:endParaRPr lang="it-IT" sz="2800" b="1" i="1" dirty="0" smtClean="0">
              <a:solidFill>
                <a:srgbClr val="0000FF"/>
              </a:solidFill>
              <a:latin typeface="American Typewriter"/>
              <a:cs typeface="American Typewriter"/>
            </a:endParaRPr>
          </a:p>
          <a:p>
            <a:r>
              <a:rPr lang="it-IT" sz="2800" b="1" i="1" dirty="0" smtClean="0">
                <a:solidFill>
                  <a:srgbClr val="0000FF"/>
                </a:solidFill>
                <a:latin typeface="American Typewriter"/>
                <a:cs typeface="American Typewriter"/>
              </a:rPr>
              <a:t>e </a:t>
            </a:r>
            <a:r>
              <a:rPr lang="it-IT" sz="2800" b="1" i="1" dirty="0">
                <a:solidFill>
                  <a:srgbClr val="0000FF"/>
                </a:solidFill>
                <a:latin typeface="American Typewriter"/>
                <a:cs typeface="American Typewriter"/>
              </a:rPr>
              <a:t>le pratiche </a:t>
            </a:r>
            <a:r>
              <a:rPr lang="it-IT" sz="2800" b="1" i="1" dirty="0" smtClean="0">
                <a:solidFill>
                  <a:srgbClr val="0000FF"/>
                </a:solidFill>
                <a:latin typeface="American Typewriter"/>
                <a:cs typeface="American Typewriter"/>
              </a:rPr>
              <a:t>dannose e promuovere </a:t>
            </a:r>
          </a:p>
          <a:p>
            <a:r>
              <a:rPr lang="it-IT" sz="2800" b="1" i="1" dirty="0" smtClean="0">
                <a:solidFill>
                  <a:srgbClr val="0000FF"/>
                </a:solidFill>
                <a:latin typeface="American Typewriter"/>
                <a:cs typeface="American Typewriter"/>
              </a:rPr>
              <a:t>la </a:t>
            </a:r>
            <a:r>
              <a:rPr lang="it-IT" sz="2800" b="1" i="1" dirty="0">
                <a:solidFill>
                  <a:srgbClr val="0000FF"/>
                </a:solidFill>
                <a:latin typeface="American Typewriter"/>
                <a:cs typeface="American Typewriter"/>
              </a:rPr>
              <a:t>consapevolezza delle capacità </a:t>
            </a:r>
            <a:endParaRPr lang="it-IT" sz="2800" b="1" i="1" dirty="0" smtClean="0">
              <a:solidFill>
                <a:srgbClr val="0000FF"/>
              </a:solidFill>
              <a:latin typeface="American Typewriter"/>
              <a:cs typeface="American Typewriter"/>
            </a:endParaRPr>
          </a:p>
          <a:p>
            <a:r>
              <a:rPr lang="it-IT" sz="2800" b="1" i="1" dirty="0" smtClean="0">
                <a:solidFill>
                  <a:srgbClr val="0000FF"/>
                </a:solidFill>
                <a:latin typeface="American Typewriter"/>
                <a:cs typeface="American Typewriter"/>
              </a:rPr>
              <a:t>e </a:t>
            </a:r>
            <a:r>
              <a:rPr lang="it-IT" sz="2800" b="1" i="1" dirty="0">
                <a:solidFill>
                  <a:srgbClr val="0000FF"/>
                </a:solidFill>
                <a:latin typeface="American Typewriter"/>
                <a:cs typeface="American Typewriter"/>
              </a:rPr>
              <a:t>i contributi delle persone con </a:t>
            </a:r>
            <a:r>
              <a:rPr lang="it-IT" sz="2800" b="1" i="1" dirty="0" smtClean="0">
                <a:solidFill>
                  <a:srgbClr val="0000FF"/>
                </a:solidFill>
                <a:latin typeface="American Typewriter"/>
                <a:cs typeface="American Typewriter"/>
              </a:rPr>
              <a:t>disabilità</a:t>
            </a:r>
            <a:endParaRPr lang="it-IT" sz="3200" b="1" i="1" dirty="0">
              <a:solidFill>
                <a:srgbClr val="0000FF"/>
              </a:solidFill>
              <a:latin typeface="American Typewriter"/>
              <a:cs typeface="American Typewriter"/>
            </a:endParaRPr>
          </a:p>
          <a:p>
            <a:pPr>
              <a:lnSpc>
                <a:spcPct val="80000"/>
              </a:lnSpc>
            </a:pPr>
            <a:endParaRPr lang="it-IT" sz="3200" i="1" dirty="0" smtClean="0">
              <a:solidFill>
                <a:srgbClr val="3366FF"/>
              </a:solidFill>
              <a:effectLst>
                <a:outerShdw blurRad="38100" dist="38100" dir="2700000" algn="tl">
                  <a:srgbClr val="DDDDDD"/>
                </a:outerShdw>
              </a:effectLst>
              <a:latin typeface="American Typewriter"/>
              <a:ea typeface="ＭＳ Ｐゴシック" charset="0"/>
              <a:cs typeface="American Typewriter"/>
            </a:endParaRPr>
          </a:p>
          <a:p>
            <a:pPr eaLnBrk="1" hangingPunct="1">
              <a:lnSpc>
                <a:spcPct val="80000"/>
              </a:lnSpc>
            </a:pPr>
            <a:endParaRPr lang="it-IT" sz="3600" i="1" dirty="0" smtClean="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4000" i="1" dirty="0">
              <a:solidFill>
                <a:schemeClr val="accent3"/>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i="1" dirty="0" smtClean="0">
              <a:solidFill>
                <a:schemeClr val="accent3"/>
              </a:solidFill>
              <a:effectLst>
                <a:outerShdw blurRad="38100" dist="38100" dir="2700000" algn="tl">
                  <a:srgbClr val="DDDDDD"/>
                </a:outerShdw>
              </a:effectLst>
              <a:latin typeface="Calibri" charset="0"/>
              <a:ea typeface="ＭＳ Ｐゴシック" charset="0"/>
              <a:cs typeface="ＭＳ Ｐゴシック" charset="0"/>
            </a:endParaRPr>
          </a:p>
          <a:p>
            <a:pPr eaLnBrk="1" hangingPunct="1">
              <a:lnSpc>
                <a:spcPct val="80000"/>
              </a:lnSpc>
            </a:pPr>
            <a:endParaRPr lang="it-IT" i="1" dirty="0" smtClean="0">
              <a:solidFill>
                <a:srgbClr val="17375E"/>
              </a:solidFill>
              <a:effectLst>
                <a:outerShdw blurRad="38100" dist="38100" dir="2700000" algn="tl">
                  <a:srgbClr val="DDDDDD"/>
                </a:outerShdw>
              </a:effectLst>
              <a:latin typeface="Calibri" charset="0"/>
              <a:ea typeface="ＭＳ Ｐゴシック" charset="0"/>
              <a:cs typeface="ＭＳ Ｐゴシック" charset="0"/>
            </a:endParaRPr>
          </a:p>
          <a:p>
            <a:pPr eaLnBrk="1" hangingPunct="1">
              <a:lnSpc>
                <a:spcPct val="80000"/>
              </a:lnSpc>
            </a:pPr>
            <a:endParaRPr lang="it-IT" i="1" dirty="0" smtClean="0">
              <a:solidFill>
                <a:srgbClr val="17375E"/>
              </a:solidFill>
              <a:effectLst>
                <a:outerShdw blurRad="38100" dist="38100" dir="2700000" algn="tl">
                  <a:srgbClr val="DDDDDD"/>
                </a:outerShdw>
              </a:effectLst>
              <a:latin typeface="Calibri" charset="0"/>
              <a:ea typeface="ＭＳ Ｐゴシック" charset="0"/>
              <a:cs typeface="ＭＳ Ｐゴシック" charset="0"/>
            </a:endParaRPr>
          </a:p>
          <a:p>
            <a:pPr eaLnBrk="1" hangingPunct="1">
              <a:lnSpc>
                <a:spcPct val="80000"/>
              </a:lnSpc>
            </a:pPr>
            <a:endParaRPr lang="it-IT" sz="2800" b="1" i="1" dirty="0">
              <a:solidFill>
                <a:srgbClr val="F41CC5"/>
              </a:solidFill>
              <a:effectLst>
                <a:outerShdw blurRad="38100" dist="38100" dir="2700000" algn="tl">
                  <a:srgbClr val="DDDDDD"/>
                </a:outerShdw>
              </a:effectLst>
              <a:latin typeface="Calibri" charset="0"/>
              <a:ea typeface="ＭＳ Ｐゴシック" charset="0"/>
              <a:cs typeface="Arial" charset="0"/>
            </a:endParaRPr>
          </a:p>
          <a:p>
            <a:pPr eaLnBrk="1" hangingPunct="1">
              <a:lnSpc>
                <a:spcPct val="80000"/>
              </a:lnSpc>
            </a:pPr>
            <a:endParaRPr lang="it-IT" sz="2800" b="1" i="1" dirty="0">
              <a:solidFill>
                <a:srgbClr val="FF0000"/>
              </a:solidFill>
              <a:effectLst>
                <a:outerShdw blurRad="38100" dist="38100" dir="2700000" algn="tl">
                  <a:srgbClr val="DDDDDD"/>
                </a:outerShdw>
              </a:effectLst>
              <a:latin typeface="Calibri" charset="0"/>
              <a:ea typeface="ＭＳ Ｐゴシック" charset="0"/>
              <a:cs typeface="Arial" charset="0"/>
            </a:endParaRPr>
          </a:p>
        </p:txBody>
      </p:sp>
      <p:sp>
        <p:nvSpPr>
          <p:cNvPr id="4099"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cs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741AEE49-9367-E040-B609-BDE863FDCD2F}" type="slidenum">
              <a:rPr lang="it-IT" sz="1200">
                <a:solidFill>
                  <a:srgbClr val="898989"/>
                </a:solidFill>
                <a:latin typeface="Arial" charset="0"/>
              </a:rPr>
              <a:pPr/>
              <a:t>6</a:t>
            </a:fld>
            <a:endParaRPr lang="it-IT" sz="1200">
              <a:solidFill>
                <a:srgbClr val="898989"/>
              </a:solidFill>
              <a:latin typeface="Arial" charset="0"/>
            </a:endParaRPr>
          </a:p>
        </p:txBody>
      </p:sp>
      <p:pic>
        <p:nvPicPr>
          <p:cNvPr id="4100"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228600"/>
            <a:ext cx="13716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Immagin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0825" y="20638"/>
            <a:ext cx="1584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850" y="1027113"/>
            <a:ext cx="1223963" cy="360362"/>
          </a:xfrm>
          <a:prstGeom prst="rect">
            <a:avLst/>
          </a:prstGeom>
          <a:blipFill dpi="0" rotWithShape="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017112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3"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33794" name="Rectangle 2"/>
          <p:cNvSpPr>
            <a:spLocks noGrp="1" noChangeArrowheads="1"/>
          </p:cNvSpPr>
          <p:nvPr>
            <p:ph type="subTitle" idx="1"/>
          </p:nvPr>
        </p:nvSpPr>
        <p:spPr>
          <a:xfrm>
            <a:off x="541867" y="-315913"/>
            <a:ext cx="8246533" cy="7200901"/>
          </a:xfrm>
        </p:spPr>
        <p:txBody>
          <a:bodyPr>
            <a:normAutofit/>
          </a:bodyPr>
          <a:lstStyle/>
          <a:p>
            <a:pPr eaLnBrk="1" hangingPunct="1">
              <a:lnSpc>
                <a:spcPct val="80000"/>
              </a:lnSpc>
            </a:pPr>
            <a:endParaRPr lang="it-IT" sz="2000" b="1" dirty="0" smtClean="0"/>
          </a:p>
          <a:p>
            <a:pPr eaLnBrk="1" hangingPunct="1">
              <a:lnSpc>
                <a:spcPct val="80000"/>
              </a:lnSpc>
            </a:pPr>
            <a:endParaRPr lang="it-IT" sz="2000" b="1" dirty="0"/>
          </a:p>
          <a:p>
            <a:pPr eaLnBrk="1" hangingPunct="1">
              <a:lnSpc>
                <a:spcPct val="80000"/>
              </a:lnSpc>
            </a:pPr>
            <a:endParaRPr lang="it-IT" sz="2000" b="1" dirty="0" smtClean="0"/>
          </a:p>
          <a:p>
            <a:pPr eaLnBrk="1" hangingPunct="1">
              <a:lnSpc>
                <a:spcPct val="80000"/>
              </a:lnSpc>
            </a:pPr>
            <a:endParaRPr lang="it-IT" sz="2000" b="1" dirty="0"/>
          </a:p>
          <a:p>
            <a:pPr eaLnBrk="1" hangingPunct="1">
              <a:lnSpc>
                <a:spcPct val="80000"/>
              </a:lnSpc>
            </a:pPr>
            <a:endParaRPr lang="it-IT" sz="2000" b="1" dirty="0" smtClean="0"/>
          </a:p>
          <a:p>
            <a:pPr eaLnBrk="1" hangingPunct="1">
              <a:lnSpc>
                <a:spcPct val="80000"/>
              </a:lnSpc>
            </a:pPr>
            <a:r>
              <a:rPr lang="it-IT" sz="2000" b="1" dirty="0" smtClean="0"/>
              <a:t>LA CONVENZIONE ONU</a:t>
            </a:r>
          </a:p>
          <a:p>
            <a:r>
              <a:rPr lang="it-IT" sz="2000" b="1" dirty="0" smtClean="0"/>
              <a:t>Articolo </a:t>
            </a:r>
            <a:r>
              <a:rPr lang="it-IT" sz="2000" b="1" dirty="0"/>
              <a:t>8 </a:t>
            </a:r>
          </a:p>
          <a:p>
            <a:endParaRPr lang="it-IT" sz="2000" b="1" dirty="0" smtClean="0"/>
          </a:p>
          <a:p>
            <a:r>
              <a:rPr lang="it-IT" sz="2000" b="1" dirty="0" smtClean="0">
                <a:solidFill>
                  <a:srgbClr val="3366FF"/>
                </a:solidFill>
              </a:rPr>
              <a:t>Accrescimento </a:t>
            </a:r>
            <a:r>
              <a:rPr lang="it-IT" sz="2000" b="1" dirty="0">
                <a:solidFill>
                  <a:srgbClr val="3366FF"/>
                </a:solidFill>
              </a:rPr>
              <a:t>della </a:t>
            </a:r>
            <a:r>
              <a:rPr lang="it-IT" sz="2000" b="1" dirty="0" smtClean="0">
                <a:solidFill>
                  <a:srgbClr val="3366FF"/>
                </a:solidFill>
              </a:rPr>
              <a:t>consapevolezza</a:t>
            </a:r>
          </a:p>
          <a:p>
            <a:endParaRPr lang="it-IT" sz="2000" b="1" dirty="0" smtClean="0">
              <a:solidFill>
                <a:srgbClr val="3366FF"/>
              </a:solidFill>
            </a:endParaRPr>
          </a:p>
          <a:p>
            <a:r>
              <a:rPr lang="it-IT" sz="2000" dirty="0" smtClean="0"/>
              <a:t>[…] "Sensibilizzare la società nel suo insieme, anche a livello familiare, sulla situazione delle persone con disabilità; </a:t>
            </a:r>
            <a:r>
              <a:rPr lang="it-IT" sz="2000" b="1" dirty="0" smtClean="0"/>
              <a:t>accrescere il rispetto per i diritti e la dignità delle persone con disabilità; combattere gli stereotipi, i pregiudizi e le pratiche dannose </a:t>
            </a:r>
            <a:r>
              <a:rPr lang="it-IT" sz="2000" dirty="0" smtClean="0"/>
              <a:t>concernenti le persone con disabilità, compresi quelli fondati sul sesso e l’età, in tutti gli ambiti; promuovere la consapevolezza delle capacità e i contributi delle persone con disabilità”.</a:t>
            </a:r>
            <a:endParaRPr lang="it-IT" sz="2000" dirty="0"/>
          </a:p>
        </p:txBody>
      </p:sp>
      <p:sp>
        <p:nvSpPr>
          <p:cNvPr id="33795"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9CE0FD-6C37-B94C-8540-1A59949BD111}" type="slidenum">
              <a:rPr lang="it-IT" sz="1200">
                <a:solidFill>
                  <a:srgbClr val="898989"/>
                </a:solidFill>
              </a:rPr>
              <a:pPr eaLnBrk="1" hangingPunct="1"/>
              <a:t>7</a:t>
            </a:fld>
            <a:endParaRPr lang="it-IT" sz="1200">
              <a:solidFill>
                <a:srgbClr val="898989"/>
              </a:solidFill>
            </a:endParaRPr>
          </a:p>
        </p:txBody>
      </p:sp>
      <p:pic>
        <p:nvPicPr>
          <p:cNvPr id="33796"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829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3" descr="FONDAZIONE_DEF_JPEG"/>
          <p:cNvPicPr>
            <a:picLocks noGrp="1" noChangeAspect="1" noChangeArrowheads="1"/>
          </p:cNvPicPr>
          <p:nvPr>
            <p:ph type="ctrTitle"/>
          </p:nvPr>
        </p:nvPicPr>
        <p:blipFill>
          <a:blip r:embed="rId3" cstate="email">
            <a:extLst>
              <a:ext uri="{28A0092B-C50C-407E-A947-70E740481C1C}">
                <a14:useLocalDpi xmlns:a14="http://schemas.microsoft.com/office/drawing/2010/main"/>
              </a:ext>
            </a:extLst>
          </a:blip>
          <a:srcRect/>
          <a:stretch>
            <a:fillRect/>
          </a:stretch>
        </p:blipFill>
        <p:spPr>
          <a:xfrm>
            <a:off x="179388" y="260350"/>
            <a:ext cx="1079500" cy="936625"/>
          </a:xfrm>
          <a:noFill/>
        </p:spPr>
      </p:pic>
      <p:sp>
        <p:nvSpPr>
          <p:cNvPr id="25602" name="Rectangle 2"/>
          <p:cNvSpPr>
            <a:spLocks noGrp="1" noChangeArrowheads="1"/>
          </p:cNvSpPr>
          <p:nvPr>
            <p:ph type="subTitle" idx="1"/>
          </p:nvPr>
        </p:nvSpPr>
        <p:spPr>
          <a:xfrm>
            <a:off x="179388" y="260350"/>
            <a:ext cx="8964612" cy="6072717"/>
          </a:xfrm>
        </p:spPr>
        <p:txBody>
          <a:bodyPr>
            <a:normAutofit fontScale="55000" lnSpcReduction="20000"/>
          </a:bodyPr>
          <a:lstStyle/>
          <a:p>
            <a:pPr eaLnBrk="1" hangingPunct="1">
              <a:lnSpc>
                <a:spcPct val="80000"/>
              </a:lnSpc>
            </a:pPr>
            <a:endParaRPr lang="it-IT" sz="2800" dirty="0" smtClean="0">
              <a:solidFill>
                <a:srgbClr val="0000FF"/>
              </a:solidFill>
              <a:latin typeface="Calibri" charset="0"/>
            </a:endParaRPr>
          </a:p>
          <a:p>
            <a:pPr eaLnBrk="1" hangingPunct="1">
              <a:lnSpc>
                <a:spcPct val="80000"/>
              </a:lnSpc>
            </a:pPr>
            <a:endParaRPr lang="it-IT" sz="3300" dirty="0" smtClean="0">
              <a:solidFill>
                <a:srgbClr val="FF0000"/>
              </a:solidFill>
              <a:latin typeface="American Typewriter"/>
              <a:cs typeface="American Typewriter"/>
            </a:endParaRPr>
          </a:p>
          <a:p>
            <a:pPr eaLnBrk="1" hangingPunct="1">
              <a:lnSpc>
                <a:spcPct val="80000"/>
              </a:lnSpc>
            </a:pPr>
            <a:endParaRPr lang="it-IT" sz="3300" dirty="0" smtClean="0">
              <a:solidFill>
                <a:srgbClr val="FF0000"/>
              </a:solidFill>
              <a:latin typeface="American Typewriter"/>
              <a:cs typeface="American Typewriter"/>
            </a:endParaRPr>
          </a:p>
          <a:p>
            <a:pPr eaLnBrk="1" hangingPunct="1">
              <a:lnSpc>
                <a:spcPct val="80000"/>
              </a:lnSpc>
            </a:pPr>
            <a:endParaRPr lang="it-IT" sz="3300" dirty="0" smtClean="0">
              <a:solidFill>
                <a:srgbClr val="FF0000"/>
              </a:solidFill>
              <a:latin typeface="American Typewriter"/>
              <a:cs typeface="American Typewriter"/>
            </a:endParaRPr>
          </a:p>
          <a:p>
            <a:pPr eaLnBrk="1" hangingPunct="1">
              <a:lnSpc>
                <a:spcPct val="80000"/>
              </a:lnSpc>
            </a:pPr>
            <a:endParaRPr lang="it-IT" sz="3300" dirty="0">
              <a:solidFill>
                <a:srgbClr val="FF0000"/>
              </a:solidFill>
              <a:latin typeface="American Typewriter"/>
              <a:cs typeface="American Typewriter"/>
            </a:endParaRPr>
          </a:p>
          <a:p>
            <a:pPr eaLnBrk="1" hangingPunct="1">
              <a:lnSpc>
                <a:spcPct val="80000"/>
              </a:lnSpc>
            </a:pPr>
            <a:r>
              <a:rPr lang="it-IT" sz="3300" b="1" dirty="0" smtClean="0">
                <a:solidFill>
                  <a:srgbClr val="FF0000"/>
                </a:solidFill>
                <a:latin typeface="American Typewriter"/>
                <a:cs typeface="American Typewriter"/>
              </a:rPr>
              <a:t>MA E’ NEL  </a:t>
            </a:r>
            <a:r>
              <a:rPr lang="it-IT" sz="3300" b="1" dirty="0" smtClean="0">
                <a:solidFill>
                  <a:srgbClr val="3366FF"/>
                </a:solidFill>
                <a:latin typeface="American Typewriter"/>
                <a:cs typeface="American Typewriter"/>
              </a:rPr>
              <a:t>DURANTE NOI </a:t>
            </a:r>
          </a:p>
          <a:p>
            <a:pPr eaLnBrk="1" hangingPunct="1">
              <a:lnSpc>
                <a:spcPct val="80000"/>
              </a:lnSpc>
            </a:pPr>
            <a:endParaRPr lang="it-IT" sz="3300" b="1" dirty="0">
              <a:solidFill>
                <a:srgbClr val="3366FF"/>
              </a:solidFill>
              <a:latin typeface="American Typewriter"/>
              <a:cs typeface="American Typewriter"/>
            </a:endParaRPr>
          </a:p>
          <a:p>
            <a:pPr eaLnBrk="1" hangingPunct="1">
              <a:lnSpc>
                <a:spcPct val="80000"/>
              </a:lnSpc>
            </a:pPr>
            <a:r>
              <a:rPr lang="it-IT" sz="3300" b="1" dirty="0" smtClean="0">
                <a:solidFill>
                  <a:srgbClr val="FF0000"/>
                </a:solidFill>
                <a:latin typeface="American Typewriter"/>
                <a:cs typeface="American Typewriter"/>
              </a:rPr>
              <a:t>CHE OCCORRE ACCRESCRERE</a:t>
            </a:r>
          </a:p>
          <a:p>
            <a:pPr eaLnBrk="1" hangingPunct="1">
              <a:lnSpc>
                <a:spcPct val="80000"/>
              </a:lnSpc>
            </a:pPr>
            <a:r>
              <a:rPr lang="it-IT" sz="3300" b="1" dirty="0" smtClean="0">
                <a:solidFill>
                  <a:srgbClr val="FF0000"/>
                </a:solidFill>
                <a:latin typeface="American Typewriter"/>
                <a:cs typeface="American Typewriter"/>
              </a:rPr>
              <a:t> </a:t>
            </a:r>
          </a:p>
          <a:p>
            <a:pPr eaLnBrk="1" hangingPunct="1">
              <a:lnSpc>
                <a:spcPct val="80000"/>
              </a:lnSpc>
            </a:pPr>
            <a:r>
              <a:rPr lang="it-IT" sz="3300" b="1" dirty="0" smtClean="0">
                <a:solidFill>
                  <a:srgbClr val="FF0000"/>
                </a:solidFill>
                <a:latin typeface="American Typewriter"/>
                <a:cs typeface="American Typewriter"/>
              </a:rPr>
              <a:t>LA CONSAPEVOLEZZA DELLE CAPACITA’</a:t>
            </a:r>
          </a:p>
          <a:p>
            <a:pPr eaLnBrk="1" hangingPunct="1">
              <a:lnSpc>
                <a:spcPct val="80000"/>
              </a:lnSpc>
            </a:pPr>
            <a:endParaRPr lang="it-IT" sz="3300" b="1" dirty="0">
              <a:solidFill>
                <a:srgbClr val="FF0000"/>
              </a:solidFill>
              <a:latin typeface="American Typewriter"/>
              <a:cs typeface="American Typewriter"/>
            </a:endParaRPr>
          </a:p>
          <a:p>
            <a:pPr eaLnBrk="1" hangingPunct="1">
              <a:lnSpc>
                <a:spcPct val="80000"/>
              </a:lnSpc>
            </a:pPr>
            <a:r>
              <a:rPr lang="it-IT" sz="3300" b="1" dirty="0" smtClean="0">
                <a:solidFill>
                  <a:srgbClr val="FF0000"/>
                </a:solidFill>
                <a:latin typeface="American Typewriter"/>
                <a:cs typeface="American Typewriter"/>
              </a:rPr>
              <a:t> DELLE PERSONE CON DISABILITA’ </a:t>
            </a:r>
          </a:p>
          <a:p>
            <a:pPr eaLnBrk="1" hangingPunct="1">
              <a:lnSpc>
                <a:spcPct val="80000"/>
              </a:lnSpc>
            </a:pPr>
            <a:endParaRPr lang="it-IT" sz="3300" b="1" dirty="0" smtClean="0">
              <a:solidFill>
                <a:srgbClr val="FF0000"/>
              </a:solidFill>
              <a:latin typeface="American Typewriter"/>
              <a:cs typeface="American Typewriter"/>
            </a:endParaRPr>
          </a:p>
          <a:p>
            <a:pPr eaLnBrk="1" hangingPunct="1">
              <a:lnSpc>
                <a:spcPct val="80000"/>
              </a:lnSpc>
            </a:pPr>
            <a:r>
              <a:rPr lang="it-IT" sz="3300" b="1" dirty="0" smtClean="0">
                <a:solidFill>
                  <a:srgbClr val="FF0000"/>
                </a:solidFill>
                <a:latin typeface="American Typewriter"/>
                <a:cs typeface="American Typewriter"/>
              </a:rPr>
              <a:t>AFFICHE’ IL </a:t>
            </a:r>
            <a:r>
              <a:rPr lang="it-IT" sz="3300" b="1" dirty="0" smtClean="0">
                <a:solidFill>
                  <a:srgbClr val="3366FF"/>
                </a:solidFill>
                <a:latin typeface="American Typewriter"/>
                <a:cs typeface="American Typewriter"/>
              </a:rPr>
              <a:t>DOPO DI NOI  </a:t>
            </a:r>
          </a:p>
          <a:p>
            <a:pPr eaLnBrk="1" hangingPunct="1">
              <a:lnSpc>
                <a:spcPct val="80000"/>
              </a:lnSpc>
            </a:pPr>
            <a:endParaRPr lang="it-IT" sz="3300" b="1" dirty="0">
              <a:solidFill>
                <a:srgbClr val="3366FF"/>
              </a:solidFill>
              <a:latin typeface="American Typewriter"/>
              <a:cs typeface="American Typewriter"/>
            </a:endParaRPr>
          </a:p>
          <a:p>
            <a:pPr eaLnBrk="1" hangingPunct="1">
              <a:lnSpc>
                <a:spcPct val="80000"/>
              </a:lnSpc>
            </a:pPr>
            <a:r>
              <a:rPr lang="it-IT" sz="3300" b="1" dirty="0" smtClean="0">
                <a:solidFill>
                  <a:srgbClr val="FF0000"/>
                </a:solidFill>
                <a:latin typeface="American Typewriter"/>
                <a:cs typeface="American Typewriter"/>
              </a:rPr>
              <a:t>VENGA  DIGNITOSAMENTE PIANIFICATO.</a:t>
            </a:r>
          </a:p>
          <a:p>
            <a:pPr>
              <a:lnSpc>
                <a:spcPct val="80000"/>
              </a:lnSpc>
            </a:pPr>
            <a:endParaRPr lang="it-IT" sz="3300" b="1" dirty="0" smtClean="0">
              <a:ln w="10541" cmpd="sng">
                <a:solidFill>
                  <a:schemeClr val="accent1">
                    <a:shade val="88000"/>
                    <a:satMod val="110000"/>
                  </a:schemeClr>
                </a:solidFill>
                <a:prstDash val="solid"/>
              </a:ln>
              <a:solidFill>
                <a:srgbClr val="000000"/>
              </a:solidFill>
              <a:latin typeface="American Typewriter"/>
              <a:cs typeface="American Typewriter"/>
            </a:endParaRPr>
          </a:p>
          <a:p>
            <a:pPr>
              <a:lnSpc>
                <a:spcPct val="80000"/>
              </a:lnSpc>
            </a:pPr>
            <a:endParaRPr lang="it-IT" sz="3300" b="1" dirty="0" smtClean="0">
              <a:solidFill>
                <a:srgbClr val="000000"/>
              </a:solidFill>
              <a:latin typeface="American Typewriter"/>
              <a:cs typeface="American Typewriter"/>
            </a:endParaRPr>
          </a:p>
          <a:p>
            <a:pPr>
              <a:lnSpc>
                <a:spcPct val="80000"/>
              </a:lnSpc>
            </a:pPr>
            <a:endParaRPr lang="it-IT" sz="3300" b="1" dirty="0">
              <a:solidFill>
                <a:srgbClr val="000000"/>
              </a:solidFill>
              <a:latin typeface="American Typewriter"/>
              <a:cs typeface="American Typewriter"/>
            </a:endParaRPr>
          </a:p>
          <a:p>
            <a:pPr>
              <a:lnSpc>
                <a:spcPct val="80000"/>
              </a:lnSpc>
            </a:pPr>
            <a:r>
              <a:rPr lang="it-IT" sz="3300" b="1" dirty="0">
                <a:solidFill>
                  <a:srgbClr val="000000"/>
                </a:solidFill>
                <a:latin typeface="American Typewriter"/>
                <a:cs typeface="American Typewriter"/>
              </a:rPr>
              <a:t>OCCORRE </a:t>
            </a:r>
            <a:r>
              <a:rPr lang="it-IT" sz="3300" b="1" dirty="0" smtClean="0">
                <a:solidFill>
                  <a:srgbClr val="000000"/>
                </a:solidFill>
                <a:latin typeface="American Typewriter"/>
                <a:cs typeface="American Typewriter"/>
              </a:rPr>
              <a:t>ATTIVARSI  NEL </a:t>
            </a:r>
            <a:r>
              <a:rPr lang="it-IT" sz="3300" b="1" dirty="0" smtClean="0">
                <a:solidFill>
                  <a:srgbClr val="0000FF"/>
                </a:solidFill>
                <a:latin typeface="American Typewriter"/>
                <a:cs typeface="American Typewriter"/>
              </a:rPr>
              <a:t>DURANTE NOI</a:t>
            </a:r>
            <a:endParaRPr lang="it-IT" sz="3300" b="1" dirty="0">
              <a:solidFill>
                <a:srgbClr val="0000FF"/>
              </a:solidFill>
              <a:latin typeface="American Typewriter"/>
              <a:cs typeface="American Typewriter"/>
            </a:endParaRPr>
          </a:p>
          <a:p>
            <a:pPr>
              <a:lnSpc>
                <a:spcPct val="80000"/>
              </a:lnSpc>
            </a:pPr>
            <a:endParaRPr lang="it-IT" sz="3300" b="1" dirty="0">
              <a:solidFill>
                <a:srgbClr val="000000"/>
              </a:solidFill>
              <a:latin typeface="American Typewriter"/>
              <a:cs typeface="American Typewriter"/>
            </a:endParaRPr>
          </a:p>
          <a:p>
            <a:pPr>
              <a:lnSpc>
                <a:spcPct val="80000"/>
              </a:lnSpc>
            </a:pPr>
            <a:r>
              <a:rPr lang="it-IT" sz="3300" b="1" dirty="0" smtClean="0">
                <a:solidFill>
                  <a:srgbClr val="000000"/>
                </a:solidFill>
                <a:latin typeface="American Typewriter"/>
                <a:cs typeface="American Typewriter"/>
              </a:rPr>
              <a:t>PER </a:t>
            </a:r>
            <a:r>
              <a:rPr lang="it-IT" sz="3300" b="1" dirty="0">
                <a:solidFill>
                  <a:srgbClr val="000000"/>
                </a:solidFill>
                <a:latin typeface="American Typewriter"/>
                <a:cs typeface="American Typewriter"/>
              </a:rPr>
              <a:t>CONSENTIRE </a:t>
            </a:r>
            <a:r>
              <a:rPr lang="it-IT" sz="3300" b="1" dirty="0" smtClean="0">
                <a:solidFill>
                  <a:srgbClr val="000000"/>
                </a:solidFill>
                <a:latin typeface="American Typewriter"/>
                <a:cs typeface="American Typewriter"/>
              </a:rPr>
              <a:t>ALLE PERSONE CON DISABILITA’</a:t>
            </a:r>
          </a:p>
          <a:p>
            <a:pPr>
              <a:lnSpc>
                <a:spcPct val="80000"/>
              </a:lnSpc>
            </a:pPr>
            <a:endParaRPr lang="it-IT" sz="3300" b="1" dirty="0">
              <a:solidFill>
                <a:srgbClr val="000000"/>
              </a:solidFill>
              <a:latin typeface="American Typewriter"/>
              <a:cs typeface="American Typewriter"/>
            </a:endParaRPr>
          </a:p>
          <a:p>
            <a:pPr>
              <a:lnSpc>
                <a:spcPct val="80000"/>
              </a:lnSpc>
            </a:pPr>
            <a:r>
              <a:rPr lang="it-IT" sz="3300" b="1" dirty="0" smtClean="0">
                <a:solidFill>
                  <a:srgbClr val="000000"/>
                </a:solidFill>
                <a:latin typeface="American Typewriter"/>
                <a:cs typeface="American Typewriter"/>
              </a:rPr>
              <a:t>DI </a:t>
            </a:r>
            <a:r>
              <a:rPr lang="it-IT" sz="3300" b="1" dirty="0">
                <a:solidFill>
                  <a:srgbClr val="000000"/>
                </a:solidFill>
                <a:latin typeface="American Typewriter"/>
                <a:cs typeface="American Typewriter"/>
              </a:rPr>
              <a:t>ASSAPORARE QUANTO </a:t>
            </a:r>
            <a:r>
              <a:rPr lang="it-IT" sz="3300" b="1" dirty="0" smtClean="0">
                <a:solidFill>
                  <a:srgbClr val="000000"/>
                </a:solidFill>
                <a:latin typeface="American Typewriter"/>
                <a:cs typeface="American Typewriter"/>
              </a:rPr>
              <a:t>PRIMA I VANTAGGI </a:t>
            </a:r>
          </a:p>
          <a:p>
            <a:pPr>
              <a:lnSpc>
                <a:spcPct val="80000"/>
              </a:lnSpc>
            </a:pPr>
            <a:endParaRPr lang="it-IT" sz="3300" b="1" dirty="0" smtClean="0">
              <a:solidFill>
                <a:srgbClr val="000000"/>
              </a:solidFill>
              <a:latin typeface="American Typewriter"/>
              <a:cs typeface="American Typewriter"/>
            </a:endParaRPr>
          </a:p>
          <a:p>
            <a:pPr>
              <a:lnSpc>
                <a:spcPct val="80000"/>
              </a:lnSpc>
            </a:pPr>
            <a:r>
              <a:rPr lang="it-IT" sz="3300" b="1" dirty="0" smtClean="0">
                <a:solidFill>
                  <a:srgbClr val="000000"/>
                </a:solidFill>
                <a:latin typeface="American Typewriter"/>
                <a:cs typeface="American Typewriter"/>
              </a:rPr>
              <a:t>DI UNA   </a:t>
            </a:r>
            <a:r>
              <a:rPr lang="it-IT" sz="3300" b="1" dirty="0">
                <a:solidFill>
                  <a:srgbClr val="000000"/>
                </a:solidFill>
                <a:latin typeface="American Typewriter"/>
                <a:cs typeface="American Typewriter"/>
              </a:rPr>
              <a:t>VITA </a:t>
            </a:r>
            <a:r>
              <a:rPr lang="it-IT" sz="3300" b="1" dirty="0" smtClean="0">
                <a:solidFill>
                  <a:srgbClr val="000000"/>
                </a:solidFill>
                <a:latin typeface="American Typewriter"/>
                <a:cs typeface="American Typewriter"/>
              </a:rPr>
              <a:t>AUTONOMA.</a:t>
            </a:r>
            <a:endParaRPr lang="it-IT" sz="3300" b="1" dirty="0">
              <a:solidFill>
                <a:srgbClr val="000000"/>
              </a:solidFill>
              <a:latin typeface="American Typewriter"/>
              <a:cs typeface="American Typewriter"/>
            </a:endParaRPr>
          </a:p>
          <a:p>
            <a:pPr eaLnBrk="1" hangingPunct="1">
              <a:lnSpc>
                <a:spcPct val="80000"/>
              </a:lnSpc>
            </a:pPr>
            <a:endParaRPr lang="it-IT" sz="4400" b="1" dirty="0" smtClean="0">
              <a:solidFill>
                <a:srgbClr val="000000"/>
              </a:solidFill>
              <a:latin typeface="American Typewriter"/>
              <a:cs typeface="American Typewriter"/>
            </a:endParaRPr>
          </a:p>
        </p:txBody>
      </p:sp>
      <p:sp>
        <p:nvSpPr>
          <p:cNvPr id="25603"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4A261-4187-5D4C-AE40-8DC4C0AC4B61}" type="slidenum">
              <a:rPr lang="it-IT" sz="1200">
                <a:solidFill>
                  <a:srgbClr val="898989"/>
                </a:solidFill>
              </a:rPr>
              <a:pPr eaLnBrk="1" hangingPunct="1"/>
              <a:t>8</a:t>
            </a:fld>
            <a:endParaRPr lang="it-IT" sz="1200">
              <a:solidFill>
                <a:srgbClr val="898989"/>
              </a:solidFill>
            </a:endParaRPr>
          </a:p>
        </p:txBody>
      </p:sp>
      <p:pic>
        <p:nvPicPr>
          <p:cNvPr id="25604" name="Immagin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70874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1" name="Picture 3" descr="FONDAZIONE_DEF_JPEG"/>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79388" y="260350"/>
            <a:ext cx="1079500" cy="936625"/>
          </a:xfrm>
          <a:noFill/>
        </p:spPr>
      </p:pic>
      <p:sp>
        <p:nvSpPr>
          <p:cNvPr id="25602" name="Rectangle 2"/>
          <p:cNvSpPr>
            <a:spLocks noGrp="1" noChangeArrowheads="1"/>
          </p:cNvSpPr>
          <p:nvPr>
            <p:ph type="subTitle" idx="1"/>
          </p:nvPr>
        </p:nvSpPr>
        <p:spPr>
          <a:xfrm>
            <a:off x="700088" y="33866"/>
            <a:ext cx="8424862" cy="6824134"/>
          </a:xfrm>
        </p:spPr>
        <p:txBody>
          <a:bodyPr>
            <a:normAutofit fontScale="92500" lnSpcReduction="20000"/>
          </a:bodyPr>
          <a:lstStyle/>
          <a:p>
            <a:pPr eaLnBrk="1" hangingPunct="1">
              <a:lnSpc>
                <a:spcPct val="80000"/>
              </a:lnSpc>
            </a:pPr>
            <a:endParaRPr lang="it-IT" dirty="0" smtClean="0">
              <a:solidFill>
                <a:srgbClr val="FF6600"/>
              </a:solidFill>
              <a:latin typeface="American Typewriter"/>
              <a:cs typeface="American Typewriter"/>
            </a:endParaRPr>
          </a:p>
          <a:p>
            <a:pPr eaLnBrk="1" hangingPunct="1">
              <a:lnSpc>
                <a:spcPct val="80000"/>
              </a:lnSpc>
            </a:pPr>
            <a:endParaRPr lang="it-IT" dirty="0" smtClean="0">
              <a:solidFill>
                <a:srgbClr val="FF6600"/>
              </a:solidFill>
              <a:latin typeface="+mn-lt"/>
              <a:cs typeface="American Typewriter"/>
            </a:endParaRPr>
          </a:p>
          <a:p>
            <a:pPr eaLnBrk="1" hangingPunct="1">
              <a:lnSpc>
                <a:spcPct val="80000"/>
              </a:lnSpc>
            </a:pPr>
            <a:r>
              <a:rPr lang="it-IT" b="1" dirty="0" smtClean="0">
                <a:solidFill>
                  <a:srgbClr val="FF6600"/>
                </a:solidFill>
                <a:latin typeface="American Typewriter"/>
                <a:cs typeface="American Typewriter"/>
              </a:rPr>
              <a:t>COME ?</a:t>
            </a:r>
            <a:endParaRPr lang="it-IT" b="1" dirty="0" smtClean="0">
              <a:solidFill>
                <a:srgbClr val="FF0000"/>
              </a:solidFill>
              <a:latin typeface="American Typewriter"/>
              <a:cs typeface="American Typewriter"/>
            </a:endParaRPr>
          </a:p>
          <a:p>
            <a:pPr eaLnBrk="1" hangingPunct="1">
              <a:lnSpc>
                <a:spcPct val="80000"/>
              </a:lnSpc>
            </a:pPr>
            <a:endParaRPr lang="it-IT" dirty="0" smtClean="0">
              <a:solidFill>
                <a:srgbClr val="FF0000"/>
              </a:solidFill>
              <a:latin typeface="+mn-lt"/>
              <a:cs typeface="American Typewriter"/>
            </a:endParaRPr>
          </a:p>
          <a:p>
            <a:pPr eaLnBrk="1" hangingPunct="1">
              <a:lnSpc>
                <a:spcPct val="80000"/>
              </a:lnSpc>
            </a:pPr>
            <a:endParaRPr lang="it-IT" dirty="0" smtClean="0">
              <a:solidFill>
                <a:srgbClr val="FF0000"/>
              </a:solidFill>
              <a:latin typeface="+mn-lt"/>
              <a:cs typeface="American Typewriter"/>
            </a:endParaRPr>
          </a:p>
          <a:p>
            <a:pPr eaLnBrk="1" hangingPunct="1">
              <a:lnSpc>
                <a:spcPct val="80000"/>
              </a:lnSpc>
            </a:pPr>
            <a:r>
              <a:rPr lang="it-IT" b="1" dirty="0" smtClean="0">
                <a:solidFill>
                  <a:srgbClr val="FF0000"/>
                </a:solidFill>
                <a:latin typeface="American Typewriter"/>
                <a:cs typeface="American Typewriter"/>
              </a:rPr>
              <a:t>INTERAGIRE QUINDI  COL MONDO </a:t>
            </a:r>
          </a:p>
          <a:p>
            <a:pPr eaLnBrk="1" hangingPunct="1">
              <a:lnSpc>
                <a:spcPct val="80000"/>
              </a:lnSpc>
            </a:pPr>
            <a:r>
              <a:rPr lang="it-IT" b="1" dirty="0" smtClean="0">
                <a:solidFill>
                  <a:srgbClr val="FF0000"/>
                </a:solidFill>
                <a:latin typeface="American Typewriter"/>
                <a:cs typeface="American Typewriter"/>
              </a:rPr>
              <a:t>E  FAR FARE LE LORO PICCOLE E GRANDI SCELTE…</a:t>
            </a:r>
          </a:p>
          <a:p>
            <a:pPr eaLnBrk="1" hangingPunct="1">
              <a:lnSpc>
                <a:spcPct val="80000"/>
              </a:lnSpc>
            </a:pPr>
            <a:endParaRPr lang="it-IT" b="1" dirty="0">
              <a:solidFill>
                <a:srgbClr val="FF0000"/>
              </a:solidFill>
              <a:latin typeface="American Typewriter"/>
              <a:cs typeface="American Typewriter"/>
            </a:endParaRPr>
          </a:p>
          <a:p>
            <a:pPr eaLnBrk="1" hangingPunct="1">
              <a:lnSpc>
                <a:spcPct val="80000"/>
              </a:lnSpc>
            </a:pPr>
            <a:r>
              <a:rPr lang="it-IT" b="1" dirty="0" smtClean="0">
                <a:solidFill>
                  <a:srgbClr val="3366FF"/>
                </a:solidFill>
                <a:latin typeface="American Typewriter"/>
                <a:cs typeface="American Typewriter"/>
              </a:rPr>
              <a:t>LE GITE</a:t>
            </a:r>
          </a:p>
          <a:p>
            <a:pPr eaLnBrk="1" hangingPunct="1">
              <a:lnSpc>
                <a:spcPct val="80000"/>
              </a:lnSpc>
            </a:pPr>
            <a:r>
              <a:rPr lang="it-IT" b="1" dirty="0" smtClean="0">
                <a:solidFill>
                  <a:srgbClr val="3366FF"/>
                </a:solidFill>
                <a:latin typeface="American Typewriter"/>
                <a:cs typeface="American Typewriter"/>
              </a:rPr>
              <a:t>LE VACANZE </a:t>
            </a:r>
          </a:p>
          <a:p>
            <a:pPr>
              <a:lnSpc>
                <a:spcPct val="80000"/>
              </a:lnSpc>
            </a:pPr>
            <a:r>
              <a:rPr lang="it-IT" b="1" dirty="0">
                <a:solidFill>
                  <a:srgbClr val="3366FF"/>
                </a:solidFill>
                <a:latin typeface="American Typewriter"/>
                <a:cs typeface="American Typewriter"/>
              </a:rPr>
              <a:t>I WEEK END CON GLI </a:t>
            </a:r>
            <a:r>
              <a:rPr lang="it-IT" b="1" dirty="0" smtClean="0">
                <a:solidFill>
                  <a:srgbClr val="3366FF"/>
                </a:solidFill>
                <a:latin typeface="American Typewriter"/>
                <a:cs typeface="American Typewriter"/>
              </a:rPr>
              <a:t>AMICI</a:t>
            </a:r>
          </a:p>
          <a:p>
            <a:pPr eaLnBrk="1" hangingPunct="1">
              <a:lnSpc>
                <a:spcPct val="80000"/>
              </a:lnSpc>
            </a:pPr>
            <a:r>
              <a:rPr lang="it-IT" b="1" dirty="0" smtClean="0">
                <a:solidFill>
                  <a:srgbClr val="3366FF"/>
                </a:solidFill>
                <a:latin typeface="American Typewriter"/>
                <a:cs typeface="American Typewriter"/>
              </a:rPr>
              <a:t>I  PERIODI DI SOLLIEVO </a:t>
            </a:r>
          </a:p>
          <a:p>
            <a:pPr eaLnBrk="1" hangingPunct="1">
              <a:lnSpc>
                <a:spcPct val="80000"/>
              </a:lnSpc>
            </a:pPr>
            <a:r>
              <a:rPr lang="it-IT" b="1" dirty="0" smtClean="0">
                <a:solidFill>
                  <a:srgbClr val="3366FF"/>
                </a:solidFill>
                <a:latin typeface="American Typewriter"/>
                <a:cs typeface="American Typewriter"/>
              </a:rPr>
              <a:t>I PICCOLI  DISTACCHI </a:t>
            </a:r>
          </a:p>
          <a:p>
            <a:pPr eaLnBrk="1" hangingPunct="1">
              <a:lnSpc>
                <a:spcPct val="80000"/>
              </a:lnSpc>
            </a:pPr>
            <a:r>
              <a:rPr lang="it-IT" b="1" dirty="0" smtClean="0">
                <a:solidFill>
                  <a:srgbClr val="3366FF"/>
                </a:solidFill>
                <a:latin typeface="American Typewriter"/>
                <a:cs typeface="American Typewriter"/>
              </a:rPr>
              <a:t>I GRANDI DISTACCHI </a:t>
            </a:r>
          </a:p>
          <a:p>
            <a:pPr eaLnBrk="1" hangingPunct="1">
              <a:lnSpc>
                <a:spcPct val="80000"/>
              </a:lnSpc>
            </a:pPr>
            <a:r>
              <a:rPr lang="it-IT" b="1" dirty="0" smtClean="0">
                <a:solidFill>
                  <a:srgbClr val="3366FF"/>
                </a:solidFill>
                <a:latin typeface="American Typewriter"/>
                <a:cs typeface="American Typewriter"/>
              </a:rPr>
              <a:t>LE PALESTRE DELL’AUTONOMIA</a:t>
            </a:r>
          </a:p>
          <a:p>
            <a:pPr eaLnBrk="1" hangingPunct="1">
              <a:lnSpc>
                <a:spcPct val="80000"/>
              </a:lnSpc>
            </a:pPr>
            <a:r>
              <a:rPr lang="it-IT" b="1" dirty="0" smtClean="0">
                <a:solidFill>
                  <a:srgbClr val="3366FF"/>
                </a:solidFill>
                <a:latin typeface="American Typewriter"/>
                <a:cs typeface="American Typewriter"/>
              </a:rPr>
              <a:t>LE ESPERIENZE GUIDATE </a:t>
            </a:r>
          </a:p>
          <a:p>
            <a:pPr eaLnBrk="1" hangingPunct="1">
              <a:lnSpc>
                <a:spcPct val="80000"/>
              </a:lnSpc>
            </a:pPr>
            <a:r>
              <a:rPr lang="it-IT" b="1" dirty="0" smtClean="0">
                <a:solidFill>
                  <a:srgbClr val="3366FF"/>
                </a:solidFill>
                <a:latin typeface="American Typewriter"/>
                <a:cs typeface="American Typewriter"/>
              </a:rPr>
              <a:t>LA VITA COMUNITARIA</a:t>
            </a:r>
          </a:p>
          <a:p>
            <a:pPr eaLnBrk="1" hangingPunct="1">
              <a:lnSpc>
                <a:spcPct val="80000"/>
              </a:lnSpc>
            </a:pPr>
            <a:endParaRPr lang="it-IT" dirty="0" smtClean="0">
              <a:solidFill>
                <a:srgbClr val="FF0000"/>
              </a:solidFill>
              <a:latin typeface="American Typewriter"/>
              <a:cs typeface="American Typewriter"/>
            </a:endParaRPr>
          </a:p>
          <a:p>
            <a:pPr eaLnBrk="1" hangingPunct="1">
              <a:lnSpc>
                <a:spcPct val="80000"/>
              </a:lnSpc>
            </a:pPr>
            <a:endParaRPr lang="it-IT" dirty="0" smtClean="0">
              <a:solidFill>
                <a:srgbClr val="FF0000"/>
              </a:solidFill>
              <a:latin typeface="American Typewriter"/>
              <a:cs typeface="American Typewriter"/>
            </a:endParaRPr>
          </a:p>
          <a:p>
            <a:pPr eaLnBrk="1" hangingPunct="1">
              <a:lnSpc>
                <a:spcPct val="80000"/>
              </a:lnSpc>
            </a:pPr>
            <a:r>
              <a:rPr lang="it-IT" b="1" dirty="0" smtClean="0">
                <a:solidFill>
                  <a:srgbClr val="FF0000"/>
                </a:solidFill>
                <a:latin typeface="American Typewriter"/>
                <a:cs typeface="American Typewriter"/>
              </a:rPr>
              <a:t>TUTTE QUELLE  ESPERIENZE CHE  AVVIANO </a:t>
            </a:r>
          </a:p>
          <a:p>
            <a:pPr eaLnBrk="1" hangingPunct="1">
              <a:lnSpc>
                <a:spcPct val="80000"/>
              </a:lnSpc>
            </a:pPr>
            <a:r>
              <a:rPr lang="it-IT" b="1" dirty="0" smtClean="0">
                <a:solidFill>
                  <a:srgbClr val="FF0000"/>
                </a:solidFill>
                <a:latin typeface="American Typewriter"/>
                <a:cs typeface="American Typewriter"/>
              </a:rPr>
              <a:t>E FATTO APPREZZARE LA VITA INDIPENDENTE</a:t>
            </a:r>
          </a:p>
          <a:p>
            <a:pPr>
              <a:lnSpc>
                <a:spcPct val="80000"/>
              </a:lnSpc>
            </a:pPr>
            <a:endParaRPr lang="it-IT" b="1" dirty="0" smtClean="0">
              <a:solidFill>
                <a:srgbClr val="FF0000"/>
              </a:solidFill>
              <a:latin typeface="American Typewriter"/>
              <a:cs typeface="American Typewriter"/>
            </a:endParaRPr>
          </a:p>
          <a:p>
            <a:pPr>
              <a:lnSpc>
                <a:spcPct val="80000"/>
              </a:lnSpc>
            </a:pPr>
            <a:r>
              <a:rPr lang="it-IT" sz="3000" b="1" dirty="0" smtClean="0">
                <a:solidFill>
                  <a:schemeClr val="tx1"/>
                </a:solidFill>
                <a:latin typeface="American Typewriter"/>
                <a:cs typeface="American Typewriter"/>
              </a:rPr>
              <a:t>MOMENTI  </a:t>
            </a:r>
            <a:r>
              <a:rPr lang="it-IT" sz="3000" b="1" dirty="0">
                <a:solidFill>
                  <a:schemeClr val="tx1"/>
                </a:solidFill>
                <a:latin typeface="American Typewriter"/>
                <a:cs typeface="American Typewriter"/>
              </a:rPr>
              <a:t>CHE FANNO BENE A TUTTI </a:t>
            </a:r>
          </a:p>
          <a:p>
            <a:pPr>
              <a:lnSpc>
                <a:spcPct val="80000"/>
              </a:lnSpc>
            </a:pPr>
            <a:r>
              <a:rPr lang="it-IT" sz="3000" b="1" dirty="0">
                <a:solidFill>
                  <a:schemeClr val="tx1"/>
                </a:solidFill>
                <a:latin typeface="American Typewriter"/>
                <a:cs typeface="American Typewriter"/>
              </a:rPr>
              <a:t> GENITORI E FIGLI</a:t>
            </a:r>
          </a:p>
          <a:p>
            <a:pPr eaLnBrk="1" hangingPunct="1">
              <a:lnSpc>
                <a:spcPct val="80000"/>
              </a:lnSpc>
            </a:pPr>
            <a:endParaRPr lang="it-IT" b="1" dirty="0">
              <a:solidFill>
                <a:schemeClr val="tx1"/>
              </a:solidFill>
              <a:latin typeface="American Typewriter"/>
              <a:cs typeface="American Typewriter"/>
            </a:endParaRPr>
          </a:p>
        </p:txBody>
      </p:sp>
      <p:sp>
        <p:nvSpPr>
          <p:cNvPr id="25603" name="Rectangle 11"/>
          <p:cNvSpPr>
            <a:spLocks noGrp="1" noChangeArrowheads="1"/>
          </p:cNvSpPr>
          <p:nvPr>
            <p:ph type="sldNum" sz="quarter" idx="11"/>
          </p:nvPr>
        </p:nvSpPr>
        <p:spPr bwMode="auto">
          <a:xfrm>
            <a:off x="8534400" y="6181725"/>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C4A261-4187-5D4C-AE40-8DC4C0AC4B61}" type="slidenum">
              <a:rPr lang="it-IT" sz="1200">
                <a:solidFill>
                  <a:srgbClr val="898989"/>
                </a:solidFill>
              </a:rPr>
              <a:pPr eaLnBrk="1" hangingPunct="1"/>
              <a:t>9</a:t>
            </a:fld>
            <a:endParaRPr lang="it-IT" sz="1200" dirty="0">
              <a:solidFill>
                <a:srgbClr val="898989"/>
              </a:solidFill>
            </a:endParaRPr>
          </a:p>
        </p:txBody>
      </p:sp>
      <p:pic>
        <p:nvPicPr>
          <p:cNvPr id="25604"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28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894313"/>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0.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1.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2.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3.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4.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5.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6.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7.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8.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19.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0.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1.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2.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3.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4.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5.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6.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7.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8.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29.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3.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4.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5.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6.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7.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8.xml><?xml version="1.0" encoding="utf-8"?>
<p:tagLst xmlns:a="http://schemas.openxmlformats.org/drawingml/2006/main" xmlns:r="http://schemas.openxmlformats.org/officeDocument/2006/relationships" xmlns:p="http://schemas.openxmlformats.org/presentationml/2006/main">
  <p:tag name="TIMING" val="|1,9|0,3|0,5|0,5|0,4|0,4|0,5|0,5"/>
</p:tagLst>
</file>

<file path=ppt/tags/tag9.xml><?xml version="1.0" encoding="utf-8"?>
<p:tagLst xmlns:a="http://schemas.openxmlformats.org/drawingml/2006/main" xmlns:r="http://schemas.openxmlformats.org/officeDocument/2006/relationships" xmlns:p="http://schemas.openxmlformats.org/presentationml/2006/main">
  <p:tag name="TIMING" val="|1,9|0,3|0,5|0,5|0,4|0,4|0,5|0,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ilografica">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Stilografica">
  <a:themeElements>
    <a:clrScheme name="Stilografica">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tilografica">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tilografic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4102</TotalTime>
  <Words>4103</Words>
  <Application>Microsoft Office PowerPoint</Application>
  <PresentationFormat>Presentazione su schermo (4:3)</PresentationFormat>
  <Paragraphs>765</Paragraphs>
  <Slides>50</Slides>
  <Notes>48</Notes>
  <HiddenSlides>0</HiddenSlides>
  <MMClips>0</MMClips>
  <ScaleCrop>false</ScaleCrop>
  <HeadingPairs>
    <vt:vector size="4" baseType="variant">
      <vt:variant>
        <vt:lpstr>Tema</vt:lpstr>
      </vt:variant>
      <vt:variant>
        <vt:i4>2</vt:i4>
      </vt:variant>
      <vt:variant>
        <vt:lpstr>Titoli diapositive</vt:lpstr>
      </vt:variant>
      <vt:variant>
        <vt:i4>50</vt:i4>
      </vt:variant>
    </vt:vector>
  </HeadingPairs>
  <TitlesOfParts>
    <vt:vector size="52" baseType="lpstr">
      <vt:lpstr>Stilografica</vt:lpstr>
      <vt:lpstr>1_Stilografica</vt:lpstr>
      <vt:lpstr>     </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Veveta 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Rota Emilio Rota</dc:creator>
  <cp:lastModifiedBy>Utente Generico</cp:lastModifiedBy>
  <cp:revision>432</cp:revision>
  <cp:lastPrinted>2016-09-01T16:54:01Z</cp:lastPrinted>
  <dcterms:created xsi:type="dcterms:W3CDTF">2014-11-18T14:30:42Z</dcterms:created>
  <dcterms:modified xsi:type="dcterms:W3CDTF">2017-01-27T15:11:36Z</dcterms:modified>
</cp:coreProperties>
</file>